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65"/>
  </p:notesMasterIdLst>
  <p:sldIdLst>
    <p:sldId id="256" r:id="rId2"/>
    <p:sldId id="342" r:id="rId3"/>
    <p:sldId id="267" r:id="rId4"/>
    <p:sldId id="268" r:id="rId5"/>
    <p:sldId id="269" r:id="rId6"/>
    <p:sldId id="270" r:id="rId7"/>
    <p:sldId id="271" r:id="rId8"/>
    <p:sldId id="272" r:id="rId9"/>
    <p:sldId id="355" r:id="rId10"/>
    <p:sldId id="356" r:id="rId11"/>
    <p:sldId id="354" r:id="rId12"/>
    <p:sldId id="277" r:id="rId13"/>
    <p:sldId id="357" r:id="rId14"/>
    <p:sldId id="352" r:id="rId15"/>
    <p:sldId id="280" r:id="rId16"/>
    <p:sldId id="319" r:id="rId17"/>
    <p:sldId id="348" r:id="rId18"/>
    <p:sldId id="284" r:id="rId19"/>
    <p:sldId id="349" r:id="rId20"/>
    <p:sldId id="286" r:id="rId21"/>
    <p:sldId id="287" r:id="rId22"/>
    <p:sldId id="289" r:id="rId23"/>
    <p:sldId id="331" r:id="rId24"/>
    <p:sldId id="339" r:id="rId25"/>
    <p:sldId id="290" r:id="rId26"/>
    <p:sldId id="332" r:id="rId27"/>
    <p:sldId id="333" r:id="rId28"/>
    <p:sldId id="336" r:id="rId29"/>
    <p:sldId id="347" r:id="rId30"/>
    <p:sldId id="291" r:id="rId31"/>
    <p:sldId id="292" r:id="rId32"/>
    <p:sldId id="293" r:id="rId33"/>
    <p:sldId id="334" r:id="rId34"/>
    <p:sldId id="346" r:id="rId35"/>
    <p:sldId id="345" r:id="rId36"/>
    <p:sldId id="296" r:id="rId37"/>
    <p:sldId id="343" r:id="rId38"/>
    <p:sldId id="337" r:id="rId39"/>
    <p:sldId id="299" r:id="rId40"/>
    <p:sldId id="300" r:id="rId41"/>
    <p:sldId id="301" r:id="rId42"/>
    <p:sldId id="338" r:id="rId43"/>
    <p:sldId id="302" r:id="rId44"/>
    <p:sldId id="303" r:id="rId45"/>
    <p:sldId id="304" r:id="rId46"/>
    <p:sldId id="305" r:id="rId47"/>
    <p:sldId id="320" r:id="rId48"/>
    <p:sldId id="321" r:id="rId49"/>
    <p:sldId id="322" r:id="rId50"/>
    <p:sldId id="325" r:id="rId51"/>
    <p:sldId id="323" r:id="rId52"/>
    <p:sldId id="326" r:id="rId53"/>
    <p:sldId id="324" r:id="rId54"/>
    <p:sldId id="327" r:id="rId55"/>
    <p:sldId id="328" r:id="rId56"/>
    <p:sldId id="311" r:id="rId57"/>
    <p:sldId id="312" r:id="rId58"/>
    <p:sldId id="329" r:id="rId59"/>
    <p:sldId id="330" r:id="rId60"/>
    <p:sldId id="314" r:id="rId61"/>
    <p:sldId id="298" r:id="rId62"/>
    <p:sldId id="317" r:id="rId63"/>
    <p:sldId id="341"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AE"/>
    <a:srgbClr val="007A50"/>
    <a:srgbClr val="B07E5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 mediu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1" d="100"/>
          <a:sy n="101" d="100"/>
        </p:scale>
        <p:origin x="960"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509C21-299E-4835-A2A5-A33672815B59}"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ro-RO"/>
        </a:p>
      </dgm:t>
    </dgm:pt>
    <dgm:pt modelId="{CE8C29F1-70CE-4890-9B5C-E90AEF88FEC2}">
      <dgm:prSet phldrT="[Text]" phldr="0" custT="1"/>
      <dgm:spPr>
        <a:solidFill>
          <a:schemeClr val="accent2">
            <a:lumMod val="20000"/>
            <a:lumOff val="80000"/>
          </a:schemeClr>
        </a:solidFill>
      </dgm:spPr>
      <dgm:t>
        <a:bodyPr/>
        <a:lstStyle/>
        <a:p>
          <a:endParaRPr lang="ro-RO" sz="2800" b="1" dirty="0">
            <a:solidFill>
              <a:schemeClr val="tx1"/>
            </a:solidFill>
          </a:endParaRPr>
        </a:p>
        <a:p>
          <a:endParaRPr lang="ro-RO" sz="2800" b="1" dirty="0">
            <a:solidFill>
              <a:schemeClr val="tx1"/>
            </a:solidFill>
          </a:endParaRPr>
        </a:p>
        <a:p>
          <a:r>
            <a:rPr lang="ro-RO" sz="2400" b="1" dirty="0">
              <a:solidFill>
                <a:schemeClr val="tx1"/>
              </a:solidFill>
            </a:rPr>
            <a:t>VENITURI</a:t>
          </a:r>
        </a:p>
        <a:p>
          <a:r>
            <a:rPr lang="ro-RO" sz="2400" b="1" dirty="0">
              <a:solidFill>
                <a:schemeClr val="tx1"/>
              </a:solidFill>
            </a:rPr>
            <a:t>Precizat: </a:t>
          </a:r>
        </a:p>
        <a:p>
          <a:r>
            <a:rPr lang="ro-RO" sz="2400" b="1" dirty="0">
              <a:solidFill>
                <a:schemeClr val="tx1"/>
              </a:solidFill>
            </a:rPr>
            <a:t>12 316,1 mii lei</a:t>
          </a:r>
        </a:p>
        <a:p>
          <a:endParaRPr lang="ro-RO" sz="2400" b="1" dirty="0">
            <a:solidFill>
              <a:schemeClr val="tx1"/>
            </a:solidFill>
          </a:endParaRPr>
        </a:p>
        <a:p>
          <a:endParaRPr lang="ro-RO" sz="2800" b="1" dirty="0">
            <a:solidFill>
              <a:schemeClr val="tx1"/>
            </a:solidFill>
          </a:endParaRPr>
        </a:p>
      </dgm:t>
    </dgm:pt>
    <dgm:pt modelId="{7ECB54E5-C622-4973-A066-4E7A4631859E}" type="parTrans" cxnId="{99E5F6BF-E6AD-4F95-882D-1E3D37C54A73}">
      <dgm:prSet/>
      <dgm:spPr/>
      <dgm:t>
        <a:bodyPr/>
        <a:lstStyle/>
        <a:p>
          <a:endParaRPr lang="ro-RO"/>
        </a:p>
      </dgm:t>
    </dgm:pt>
    <dgm:pt modelId="{D84C002B-24C8-45DE-B590-0CAE949A7A34}" type="sibTrans" cxnId="{99E5F6BF-E6AD-4F95-882D-1E3D37C54A73}">
      <dgm:prSet/>
      <dgm:spPr/>
      <dgm:t>
        <a:bodyPr/>
        <a:lstStyle/>
        <a:p>
          <a:endParaRPr lang="ro-RO"/>
        </a:p>
      </dgm:t>
    </dgm:pt>
    <dgm:pt modelId="{73C4B5A0-8499-4233-B396-8AD5D35B86B8}">
      <dgm:prSet phldrT="[Text]" phldr="0" custT="1"/>
      <dgm:spPr>
        <a:solidFill>
          <a:schemeClr val="accent2">
            <a:lumMod val="20000"/>
            <a:lumOff val="80000"/>
            <a:alpha val="90000"/>
          </a:schemeClr>
        </a:solidFill>
      </dgm:spPr>
      <dgm:t>
        <a:bodyPr/>
        <a:lstStyle/>
        <a:p>
          <a:r>
            <a:rPr lang="ro-RO" sz="2400" b="1" dirty="0"/>
            <a:t>Executat:</a:t>
          </a:r>
        </a:p>
        <a:p>
          <a:r>
            <a:rPr lang="ro-RO" sz="2400" b="1" dirty="0">
              <a:cs typeface="Times New Roman" panose="02020603050405020304" pitchFamily="18" charset="0"/>
            </a:rPr>
            <a:t>12 754,5 mii lei</a:t>
          </a:r>
          <a:endParaRPr lang="ro-RO" sz="2400" b="1" dirty="0"/>
        </a:p>
      </dgm:t>
    </dgm:pt>
    <dgm:pt modelId="{33CEE16B-B684-492A-89FA-4B55A9E7C3B7}" type="parTrans" cxnId="{1BB984D2-BB44-439D-B02E-7104AF28C20A}">
      <dgm:prSet/>
      <dgm:spPr/>
      <dgm:t>
        <a:bodyPr/>
        <a:lstStyle/>
        <a:p>
          <a:endParaRPr lang="ro-RO"/>
        </a:p>
      </dgm:t>
    </dgm:pt>
    <dgm:pt modelId="{4B2CBDF2-86EE-4352-B495-8C7B2FF84FDC}" type="sibTrans" cxnId="{1BB984D2-BB44-439D-B02E-7104AF28C20A}">
      <dgm:prSet/>
      <dgm:spPr/>
      <dgm:t>
        <a:bodyPr/>
        <a:lstStyle/>
        <a:p>
          <a:endParaRPr lang="ro-RO"/>
        </a:p>
      </dgm:t>
    </dgm:pt>
    <dgm:pt modelId="{E5E4AD0C-A29E-41DD-8607-1A2ABAEAD0AA}">
      <dgm:prSet phldrT="[Text]" phldr="0" custT="1"/>
      <dgm:spPr>
        <a:solidFill>
          <a:schemeClr val="accent2">
            <a:lumMod val="20000"/>
            <a:lumOff val="80000"/>
            <a:alpha val="90000"/>
          </a:schemeClr>
        </a:solidFill>
      </dgm:spPr>
      <dgm:t>
        <a:bodyPr/>
        <a:lstStyle/>
        <a:p>
          <a:r>
            <a:rPr lang="ro-RO" sz="2400" b="1" dirty="0"/>
            <a:t>103,6%</a:t>
          </a:r>
        </a:p>
      </dgm:t>
    </dgm:pt>
    <dgm:pt modelId="{05EF4D65-2B25-45BB-BF51-8A3221E1B22A}" type="parTrans" cxnId="{B199FEB4-53C9-4477-956D-25AD75FB5213}">
      <dgm:prSet/>
      <dgm:spPr/>
      <dgm:t>
        <a:bodyPr/>
        <a:lstStyle/>
        <a:p>
          <a:endParaRPr lang="ro-RO"/>
        </a:p>
      </dgm:t>
    </dgm:pt>
    <dgm:pt modelId="{7984D02A-CEE9-4B40-B86E-35B2EC46DFE3}" type="sibTrans" cxnId="{B199FEB4-53C9-4477-956D-25AD75FB5213}">
      <dgm:prSet/>
      <dgm:spPr/>
      <dgm:t>
        <a:bodyPr/>
        <a:lstStyle/>
        <a:p>
          <a:endParaRPr lang="ro-RO"/>
        </a:p>
      </dgm:t>
    </dgm:pt>
    <dgm:pt modelId="{5C9DD36A-219B-420C-A063-7F52EF2F5E28}">
      <dgm:prSet phldrT="[Text]" phldr="0" custT="1"/>
      <dgm:spPr>
        <a:solidFill>
          <a:schemeClr val="accent3">
            <a:lumMod val="20000"/>
            <a:lumOff val="80000"/>
          </a:schemeClr>
        </a:solidFill>
      </dgm:spPr>
      <dgm:t>
        <a:bodyPr/>
        <a:lstStyle/>
        <a:p>
          <a:r>
            <a:rPr lang="ro-RO" sz="2400" b="1" dirty="0">
              <a:solidFill>
                <a:schemeClr val="tx1"/>
              </a:solidFill>
            </a:rPr>
            <a:t>CHELTUIELI</a:t>
          </a:r>
        </a:p>
        <a:p>
          <a:r>
            <a:rPr lang="ro-RO" sz="2400" b="1" dirty="0">
              <a:solidFill>
                <a:schemeClr val="tx1"/>
              </a:solidFill>
            </a:rPr>
            <a:t>Precizat: </a:t>
          </a:r>
        </a:p>
        <a:p>
          <a:r>
            <a:rPr lang="ro-RO" sz="2400" b="1" dirty="0">
              <a:solidFill>
                <a:schemeClr val="tx1"/>
              </a:solidFill>
            </a:rPr>
            <a:t>12 859,0 mii lei</a:t>
          </a:r>
        </a:p>
      </dgm:t>
    </dgm:pt>
    <dgm:pt modelId="{B78618EC-E88F-4B29-BC2D-CDFA44874C63}" type="parTrans" cxnId="{A9655CBF-80AE-4C22-928A-3A22FCA78DEE}">
      <dgm:prSet/>
      <dgm:spPr/>
      <dgm:t>
        <a:bodyPr/>
        <a:lstStyle/>
        <a:p>
          <a:endParaRPr lang="ro-RO"/>
        </a:p>
      </dgm:t>
    </dgm:pt>
    <dgm:pt modelId="{7074DDD2-2D57-46E9-B7E6-0332C7B597D2}" type="sibTrans" cxnId="{A9655CBF-80AE-4C22-928A-3A22FCA78DEE}">
      <dgm:prSet/>
      <dgm:spPr/>
      <dgm:t>
        <a:bodyPr/>
        <a:lstStyle/>
        <a:p>
          <a:endParaRPr lang="ro-RO"/>
        </a:p>
      </dgm:t>
    </dgm:pt>
    <dgm:pt modelId="{D23DAF67-DD40-4B1F-8D39-968368B1D153}">
      <dgm:prSet phldrT="[Text]" phldr="0" custT="1"/>
      <dgm:spPr>
        <a:solidFill>
          <a:schemeClr val="accent3">
            <a:lumMod val="20000"/>
            <a:lumOff val="80000"/>
            <a:alpha val="90000"/>
          </a:schemeClr>
        </a:solidFill>
      </dgm:spPr>
      <dgm:t>
        <a:bodyPr/>
        <a:lstStyle/>
        <a:p>
          <a:r>
            <a:rPr lang="ro-RO" sz="2400" b="1" dirty="0"/>
            <a:t>Executat:</a:t>
          </a:r>
        </a:p>
        <a:p>
          <a:r>
            <a:rPr lang="ro-RO" sz="2400" b="1" dirty="0"/>
            <a:t>11 285,8 mii lei</a:t>
          </a:r>
        </a:p>
      </dgm:t>
    </dgm:pt>
    <dgm:pt modelId="{0560A801-B4C0-493A-9AF1-DF7EDFD13BA8}" type="parTrans" cxnId="{4B8CC4FA-3FBF-44B7-B3C8-21D998FB452B}">
      <dgm:prSet/>
      <dgm:spPr/>
      <dgm:t>
        <a:bodyPr/>
        <a:lstStyle/>
        <a:p>
          <a:endParaRPr lang="ro-RO"/>
        </a:p>
      </dgm:t>
    </dgm:pt>
    <dgm:pt modelId="{2C9876A5-D843-45A8-9FB3-810B39D1C83E}" type="sibTrans" cxnId="{4B8CC4FA-3FBF-44B7-B3C8-21D998FB452B}">
      <dgm:prSet/>
      <dgm:spPr/>
      <dgm:t>
        <a:bodyPr/>
        <a:lstStyle/>
        <a:p>
          <a:endParaRPr lang="ro-RO"/>
        </a:p>
      </dgm:t>
    </dgm:pt>
    <dgm:pt modelId="{68795E7F-9875-41AA-A115-75F6FCFECCE6}">
      <dgm:prSet phldrT="[Text]" phldr="0" custT="1"/>
      <dgm:spPr>
        <a:solidFill>
          <a:schemeClr val="accent3">
            <a:lumMod val="20000"/>
            <a:lumOff val="80000"/>
            <a:alpha val="90000"/>
          </a:schemeClr>
        </a:solidFill>
      </dgm:spPr>
      <dgm:t>
        <a:bodyPr/>
        <a:lstStyle/>
        <a:p>
          <a:r>
            <a:rPr lang="ro-RO" sz="2400" b="1" dirty="0"/>
            <a:t>87,8%</a:t>
          </a:r>
        </a:p>
      </dgm:t>
    </dgm:pt>
    <dgm:pt modelId="{F6F027A5-4E78-411F-8A9F-70CA83646B95}" type="parTrans" cxnId="{6B600293-975D-4C84-9C36-B2371E83B1C1}">
      <dgm:prSet/>
      <dgm:spPr/>
      <dgm:t>
        <a:bodyPr/>
        <a:lstStyle/>
        <a:p>
          <a:endParaRPr lang="ro-RO"/>
        </a:p>
      </dgm:t>
    </dgm:pt>
    <dgm:pt modelId="{61F186E8-821B-4A32-A82C-4BD8BB13B20A}" type="sibTrans" cxnId="{6B600293-975D-4C84-9C36-B2371E83B1C1}">
      <dgm:prSet/>
      <dgm:spPr/>
      <dgm:t>
        <a:bodyPr/>
        <a:lstStyle/>
        <a:p>
          <a:endParaRPr lang="ro-RO"/>
        </a:p>
      </dgm:t>
    </dgm:pt>
    <dgm:pt modelId="{1FBC2DAD-1ABD-42AD-8764-74163E3A9117}" type="pres">
      <dgm:prSet presAssocID="{A1509C21-299E-4835-A2A5-A33672815B59}" presName="diagram" presStyleCnt="0">
        <dgm:presLayoutVars>
          <dgm:chPref val="1"/>
          <dgm:dir/>
          <dgm:animOne val="branch"/>
          <dgm:animLvl val="lvl"/>
          <dgm:resizeHandles/>
        </dgm:presLayoutVars>
      </dgm:prSet>
      <dgm:spPr/>
    </dgm:pt>
    <dgm:pt modelId="{363E805B-30EE-41DF-BB36-318FD8C0C644}" type="pres">
      <dgm:prSet presAssocID="{CE8C29F1-70CE-4890-9B5C-E90AEF88FEC2}" presName="root" presStyleCnt="0"/>
      <dgm:spPr/>
    </dgm:pt>
    <dgm:pt modelId="{06BE1FB4-873A-4456-AD1F-728CFEB0AD7E}" type="pres">
      <dgm:prSet presAssocID="{CE8C29F1-70CE-4890-9B5C-E90AEF88FEC2}" presName="rootComposite" presStyleCnt="0"/>
      <dgm:spPr/>
    </dgm:pt>
    <dgm:pt modelId="{23C0B111-D19A-4D6B-B2BC-46FB1174DE21}" type="pres">
      <dgm:prSet presAssocID="{CE8C29F1-70CE-4890-9B5C-E90AEF88FEC2}" presName="rootText" presStyleLbl="node1" presStyleIdx="0" presStyleCnt="2"/>
      <dgm:spPr/>
    </dgm:pt>
    <dgm:pt modelId="{7AA27F94-2571-4363-93D4-1530D7213997}" type="pres">
      <dgm:prSet presAssocID="{CE8C29F1-70CE-4890-9B5C-E90AEF88FEC2}" presName="rootConnector" presStyleLbl="node1" presStyleIdx="0" presStyleCnt="2"/>
      <dgm:spPr/>
    </dgm:pt>
    <dgm:pt modelId="{963A30EC-5963-4177-90AF-5DBE0EF9EB07}" type="pres">
      <dgm:prSet presAssocID="{CE8C29F1-70CE-4890-9B5C-E90AEF88FEC2}" presName="childShape" presStyleCnt="0"/>
      <dgm:spPr/>
    </dgm:pt>
    <dgm:pt modelId="{40AA0871-147E-43D2-8E75-C648C32440AB}" type="pres">
      <dgm:prSet presAssocID="{33CEE16B-B684-492A-89FA-4B55A9E7C3B7}" presName="Name13" presStyleLbl="parChTrans1D2" presStyleIdx="0" presStyleCnt="4"/>
      <dgm:spPr/>
    </dgm:pt>
    <dgm:pt modelId="{CAB69BDC-1E76-4428-AF97-ED4F6870EE59}" type="pres">
      <dgm:prSet presAssocID="{73C4B5A0-8499-4233-B396-8AD5D35B86B8}" presName="childText" presStyleLbl="bgAcc1" presStyleIdx="0" presStyleCnt="4" custLinFactNeighborX="-1060" custLinFactNeighborY="-1697">
        <dgm:presLayoutVars>
          <dgm:bulletEnabled val="1"/>
        </dgm:presLayoutVars>
      </dgm:prSet>
      <dgm:spPr/>
    </dgm:pt>
    <dgm:pt modelId="{167C73BD-3D33-4AA5-8F03-09196F09165B}" type="pres">
      <dgm:prSet presAssocID="{05EF4D65-2B25-45BB-BF51-8A3221E1B22A}" presName="Name13" presStyleLbl="parChTrans1D2" presStyleIdx="1" presStyleCnt="4"/>
      <dgm:spPr/>
    </dgm:pt>
    <dgm:pt modelId="{7AB8D3FE-24FD-4E8D-B346-F7F6AF1BDFBB}" type="pres">
      <dgm:prSet presAssocID="{E5E4AD0C-A29E-41DD-8607-1A2ABAEAD0AA}" presName="childText" presStyleLbl="bgAcc1" presStyleIdx="1" presStyleCnt="4" custScaleX="97788" custScaleY="50921">
        <dgm:presLayoutVars>
          <dgm:bulletEnabled val="1"/>
        </dgm:presLayoutVars>
      </dgm:prSet>
      <dgm:spPr/>
    </dgm:pt>
    <dgm:pt modelId="{FCD352F4-9583-4813-8A10-1CB1149F6DE4}" type="pres">
      <dgm:prSet presAssocID="{5C9DD36A-219B-420C-A063-7F52EF2F5E28}" presName="root" presStyleCnt="0"/>
      <dgm:spPr/>
    </dgm:pt>
    <dgm:pt modelId="{62E07D0C-F3F4-429C-8E09-832DF88E0CCA}" type="pres">
      <dgm:prSet presAssocID="{5C9DD36A-219B-420C-A063-7F52EF2F5E28}" presName="rootComposite" presStyleCnt="0"/>
      <dgm:spPr/>
    </dgm:pt>
    <dgm:pt modelId="{98846181-EECD-422C-8675-351C77E5B21C}" type="pres">
      <dgm:prSet presAssocID="{5C9DD36A-219B-420C-A063-7F52EF2F5E28}" presName="rootText" presStyleLbl="node1" presStyleIdx="1" presStyleCnt="2"/>
      <dgm:spPr/>
    </dgm:pt>
    <dgm:pt modelId="{066C14A4-0BD1-4F84-8E06-DAA793DD2E1F}" type="pres">
      <dgm:prSet presAssocID="{5C9DD36A-219B-420C-A063-7F52EF2F5E28}" presName="rootConnector" presStyleLbl="node1" presStyleIdx="1" presStyleCnt="2"/>
      <dgm:spPr/>
    </dgm:pt>
    <dgm:pt modelId="{011B6E37-6E0F-49E7-8EBF-E22A7605E060}" type="pres">
      <dgm:prSet presAssocID="{5C9DD36A-219B-420C-A063-7F52EF2F5E28}" presName="childShape" presStyleCnt="0"/>
      <dgm:spPr/>
    </dgm:pt>
    <dgm:pt modelId="{FF18A3F6-B383-46DE-B195-683440E4B27F}" type="pres">
      <dgm:prSet presAssocID="{0560A801-B4C0-493A-9AF1-DF7EDFD13BA8}" presName="Name13" presStyleLbl="parChTrans1D2" presStyleIdx="2" presStyleCnt="4"/>
      <dgm:spPr/>
    </dgm:pt>
    <dgm:pt modelId="{A667F2C8-1511-4A58-9789-A5FE21267A5E}" type="pres">
      <dgm:prSet presAssocID="{D23DAF67-DD40-4B1F-8D39-968368B1D153}" presName="childText" presStyleLbl="bgAcc1" presStyleIdx="2" presStyleCnt="4" custScaleX="103348" custScaleY="97210">
        <dgm:presLayoutVars>
          <dgm:bulletEnabled val="1"/>
        </dgm:presLayoutVars>
      </dgm:prSet>
      <dgm:spPr/>
    </dgm:pt>
    <dgm:pt modelId="{31A21738-8B06-4705-8FAA-3FB2F1947258}" type="pres">
      <dgm:prSet presAssocID="{F6F027A5-4E78-411F-8A9F-70CA83646B95}" presName="Name13" presStyleLbl="parChTrans1D2" presStyleIdx="3" presStyleCnt="4"/>
      <dgm:spPr/>
    </dgm:pt>
    <dgm:pt modelId="{90350CBE-845F-4089-8981-51FF3D4A92E3}" type="pres">
      <dgm:prSet presAssocID="{68795E7F-9875-41AA-A115-75F6FCFECCE6}" presName="childText" presStyleLbl="bgAcc1" presStyleIdx="3" presStyleCnt="4" custScaleX="91894" custScaleY="48892">
        <dgm:presLayoutVars>
          <dgm:bulletEnabled val="1"/>
        </dgm:presLayoutVars>
      </dgm:prSet>
      <dgm:spPr/>
    </dgm:pt>
  </dgm:ptLst>
  <dgm:cxnLst>
    <dgm:cxn modelId="{9EE13107-16B6-40EF-B1F4-5E448E19143B}" type="presOf" srcId="{73C4B5A0-8499-4233-B396-8AD5D35B86B8}" destId="{CAB69BDC-1E76-4428-AF97-ED4F6870EE59}" srcOrd="0" destOrd="0" presId="urn:microsoft.com/office/officeart/2005/8/layout/hierarchy3"/>
    <dgm:cxn modelId="{B67A8212-4493-44CA-A92F-65767060A679}" type="presOf" srcId="{05EF4D65-2B25-45BB-BF51-8A3221E1B22A}" destId="{167C73BD-3D33-4AA5-8F03-09196F09165B}" srcOrd="0" destOrd="0" presId="urn:microsoft.com/office/officeart/2005/8/layout/hierarchy3"/>
    <dgm:cxn modelId="{DA1E1415-81AC-497D-A599-A86F49A7B729}" type="presOf" srcId="{CE8C29F1-70CE-4890-9B5C-E90AEF88FEC2}" destId="{23C0B111-D19A-4D6B-B2BC-46FB1174DE21}" srcOrd="0" destOrd="0" presId="urn:microsoft.com/office/officeart/2005/8/layout/hierarchy3"/>
    <dgm:cxn modelId="{8BC56638-CDAD-4DA8-BD6F-10F2AE5B69C3}" type="presOf" srcId="{5C9DD36A-219B-420C-A063-7F52EF2F5E28}" destId="{066C14A4-0BD1-4F84-8E06-DAA793DD2E1F}" srcOrd="1" destOrd="0" presId="urn:microsoft.com/office/officeart/2005/8/layout/hierarchy3"/>
    <dgm:cxn modelId="{DE486187-CCC0-4935-910C-A73AAC5FB97D}" type="presOf" srcId="{D23DAF67-DD40-4B1F-8D39-968368B1D153}" destId="{A667F2C8-1511-4A58-9789-A5FE21267A5E}" srcOrd="0" destOrd="0" presId="urn:microsoft.com/office/officeart/2005/8/layout/hierarchy3"/>
    <dgm:cxn modelId="{6B600293-975D-4C84-9C36-B2371E83B1C1}" srcId="{5C9DD36A-219B-420C-A063-7F52EF2F5E28}" destId="{68795E7F-9875-41AA-A115-75F6FCFECCE6}" srcOrd="1" destOrd="0" parTransId="{F6F027A5-4E78-411F-8A9F-70CA83646B95}" sibTransId="{61F186E8-821B-4A32-A82C-4BD8BB13B20A}"/>
    <dgm:cxn modelId="{F8F52FA2-07C6-49A8-96B3-EF61034440BA}" type="presOf" srcId="{5C9DD36A-219B-420C-A063-7F52EF2F5E28}" destId="{98846181-EECD-422C-8675-351C77E5B21C}" srcOrd="0" destOrd="0" presId="urn:microsoft.com/office/officeart/2005/8/layout/hierarchy3"/>
    <dgm:cxn modelId="{84FB3AA9-EB7F-49F0-84F0-02B04DB26382}" type="presOf" srcId="{F6F027A5-4E78-411F-8A9F-70CA83646B95}" destId="{31A21738-8B06-4705-8FAA-3FB2F1947258}" srcOrd="0" destOrd="0" presId="urn:microsoft.com/office/officeart/2005/8/layout/hierarchy3"/>
    <dgm:cxn modelId="{502F93B4-413C-48C2-BEC1-8A37F8798B07}" type="presOf" srcId="{0560A801-B4C0-493A-9AF1-DF7EDFD13BA8}" destId="{FF18A3F6-B383-46DE-B195-683440E4B27F}" srcOrd="0" destOrd="0" presId="urn:microsoft.com/office/officeart/2005/8/layout/hierarchy3"/>
    <dgm:cxn modelId="{B199FEB4-53C9-4477-956D-25AD75FB5213}" srcId="{CE8C29F1-70CE-4890-9B5C-E90AEF88FEC2}" destId="{E5E4AD0C-A29E-41DD-8607-1A2ABAEAD0AA}" srcOrd="1" destOrd="0" parTransId="{05EF4D65-2B25-45BB-BF51-8A3221E1B22A}" sibTransId="{7984D02A-CEE9-4B40-B86E-35B2EC46DFE3}"/>
    <dgm:cxn modelId="{D101DEBA-EB89-475E-80C9-3FEC44C6ADD2}" type="presOf" srcId="{CE8C29F1-70CE-4890-9B5C-E90AEF88FEC2}" destId="{7AA27F94-2571-4363-93D4-1530D7213997}" srcOrd="1" destOrd="0" presId="urn:microsoft.com/office/officeart/2005/8/layout/hierarchy3"/>
    <dgm:cxn modelId="{4B16FBBC-3204-478D-B1F0-794E9D457A88}" type="presOf" srcId="{68795E7F-9875-41AA-A115-75F6FCFECCE6}" destId="{90350CBE-845F-4089-8981-51FF3D4A92E3}" srcOrd="0" destOrd="0" presId="urn:microsoft.com/office/officeart/2005/8/layout/hierarchy3"/>
    <dgm:cxn modelId="{A9655CBF-80AE-4C22-928A-3A22FCA78DEE}" srcId="{A1509C21-299E-4835-A2A5-A33672815B59}" destId="{5C9DD36A-219B-420C-A063-7F52EF2F5E28}" srcOrd="1" destOrd="0" parTransId="{B78618EC-E88F-4B29-BC2D-CDFA44874C63}" sibTransId="{7074DDD2-2D57-46E9-B7E6-0332C7B597D2}"/>
    <dgm:cxn modelId="{99E5F6BF-E6AD-4F95-882D-1E3D37C54A73}" srcId="{A1509C21-299E-4835-A2A5-A33672815B59}" destId="{CE8C29F1-70CE-4890-9B5C-E90AEF88FEC2}" srcOrd="0" destOrd="0" parTransId="{7ECB54E5-C622-4973-A066-4E7A4631859E}" sibTransId="{D84C002B-24C8-45DE-B590-0CAE949A7A34}"/>
    <dgm:cxn modelId="{1BB984D2-BB44-439D-B02E-7104AF28C20A}" srcId="{CE8C29F1-70CE-4890-9B5C-E90AEF88FEC2}" destId="{73C4B5A0-8499-4233-B396-8AD5D35B86B8}" srcOrd="0" destOrd="0" parTransId="{33CEE16B-B684-492A-89FA-4B55A9E7C3B7}" sibTransId="{4B2CBDF2-86EE-4352-B495-8C7B2FF84FDC}"/>
    <dgm:cxn modelId="{394D05DE-E46C-46C9-B6FC-D76FDD9ECB80}" type="presOf" srcId="{E5E4AD0C-A29E-41DD-8607-1A2ABAEAD0AA}" destId="{7AB8D3FE-24FD-4E8D-B346-F7F6AF1BDFBB}" srcOrd="0" destOrd="0" presId="urn:microsoft.com/office/officeart/2005/8/layout/hierarchy3"/>
    <dgm:cxn modelId="{895119E0-D9C7-4A08-8129-460128CE0D12}" type="presOf" srcId="{33CEE16B-B684-492A-89FA-4B55A9E7C3B7}" destId="{40AA0871-147E-43D2-8E75-C648C32440AB}" srcOrd="0" destOrd="0" presId="urn:microsoft.com/office/officeart/2005/8/layout/hierarchy3"/>
    <dgm:cxn modelId="{4B8CC4FA-3FBF-44B7-B3C8-21D998FB452B}" srcId="{5C9DD36A-219B-420C-A063-7F52EF2F5E28}" destId="{D23DAF67-DD40-4B1F-8D39-968368B1D153}" srcOrd="0" destOrd="0" parTransId="{0560A801-B4C0-493A-9AF1-DF7EDFD13BA8}" sibTransId="{2C9876A5-D843-45A8-9FB3-810B39D1C83E}"/>
    <dgm:cxn modelId="{74B317FD-2042-4BAF-9CC1-DBC9DDD37ED1}" type="presOf" srcId="{A1509C21-299E-4835-A2A5-A33672815B59}" destId="{1FBC2DAD-1ABD-42AD-8764-74163E3A9117}" srcOrd="0" destOrd="0" presId="urn:microsoft.com/office/officeart/2005/8/layout/hierarchy3"/>
    <dgm:cxn modelId="{9F8DD05E-4F77-41F6-9681-0BEC99DC3B92}" type="presParOf" srcId="{1FBC2DAD-1ABD-42AD-8764-74163E3A9117}" destId="{363E805B-30EE-41DF-BB36-318FD8C0C644}" srcOrd="0" destOrd="0" presId="urn:microsoft.com/office/officeart/2005/8/layout/hierarchy3"/>
    <dgm:cxn modelId="{7A8A40EA-3EC9-486E-8C87-3500CEF042B4}" type="presParOf" srcId="{363E805B-30EE-41DF-BB36-318FD8C0C644}" destId="{06BE1FB4-873A-4456-AD1F-728CFEB0AD7E}" srcOrd="0" destOrd="0" presId="urn:microsoft.com/office/officeart/2005/8/layout/hierarchy3"/>
    <dgm:cxn modelId="{E12703F0-8C5C-4BFC-82DA-E7E7FFBACCFF}" type="presParOf" srcId="{06BE1FB4-873A-4456-AD1F-728CFEB0AD7E}" destId="{23C0B111-D19A-4D6B-B2BC-46FB1174DE21}" srcOrd="0" destOrd="0" presId="urn:microsoft.com/office/officeart/2005/8/layout/hierarchy3"/>
    <dgm:cxn modelId="{AD2FA328-BCBD-46E0-8152-66A59003521E}" type="presParOf" srcId="{06BE1FB4-873A-4456-AD1F-728CFEB0AD7E}" destId="{7AA27F94-2571-4363-93D4-1530D7213997}" srcOrd="1" destOrd="0" presId="urn:microsoft.com/office/officeart/2005/8/layout/hierarchy3"/>
    <dgm:cxn modelId="{DA013B4D-7596-4D23-B3E1-678A378F6E7D}" type="presParOf" srcId="{363E805B-30EE-41DF-BB36-318FD8C0C644}" destId="{963A30EC-5963-4177-90AF-5DBE0EF9EB07}" srcOrd="1" destOrd="0" presId="urn:microsoft.com/office/officeart/2005/8/layout/hierarchy3"/>
    <dgm:cxn modelId="{3FE29174-4395-48C3-BE15-D56E7D2D1FF2}" type="presParOf" srcId="{963A30EC-5963-4177-90AF-5DBE0EF9EB07}" destId="{40AA0871-147E-43D2-8E75-C648C32440AB}" srcOrd="0" destOrd="0" presId="urn:microsoft.com/office/officeart/2005/8/layout/hierarchy3"/>
    <dgm:cxn modelId="{083D8E84-216E-4AD9-B646-3FE0A67BD907}" type="presParOf" srcId="{963A30EC-5963-4177-90AF-5DBE0EF9EB07}" destId="{CAB69BDC-1E76-4428-AF97-ED4F6870EE59}" srcOrd="1" destOrd="0" presId="urn:microsoft.com/office/officeart/2005/8/layout/hierarchy3"/>
    <dgm:cxn modelId="{321848F4-81EB-4885-8EF2-F6AB5CC11893}" type="presParOf" srcId="{963A30EC-5963-4177-90AF-5DBE0EF9EB07}" destId="{167C73BD-3D33-4AA5-8F03-09196F09165B}" srcOrd="2" destOrd="0" presId="urn:microsoft.com/office/officeart/2005/8/layout/hierarchy3"/>
    <dgm:cxn modelId="{EFF5D3F4-3614-4F1F-8EA8-D8CBA0F3545C}" type="presParOf" srcId="{963A30EC-5963-4177-90AF-5DBE0EF9EB07}" destId="{7AB8D3FE-24FD-4E8D-B346-F7F6AF1BDFBB}" srcOrd="3" destOrd="0" presId="urn:microsoft.com/office/officeart/2005/8/layout/hierarchy3"/>
    <dgm:cxn modelId="{B3E2E623-457E-4563-A99C-195DE156199B}" type="presParOf" srcId="{1FBC2DAD-1ABD-42AD-8764-74163E3A9117}" destId="{FCD352F4-9583-4813-8A10-1CB1149F6DE4}" srcOrd="1" destOrd="0" presId="urn:microsoft.com/office/officeart/2005/8/layout/hierarchy3"/>
    <dgm:cxn modelId="{7F74DAA4-4369-4E88-8F72-380BB2954212}" type="presParOf" srcId="{FCD352F4-9583-4813-8A10-1CB1149F6DE4}" destId="{62E07D0C-F3F4-429C-8E09-832DF88E0CCA}" srcOrd="0" destOrd="0" presId="urn:microsoft.com/office/officeart/2005/8/layout/hierarchy3"/>
    <dgm:cxn modelId="{96252A03-1A0B-4C7F-A18D-21FC7EEE527C}" type="presParOf" srcId="{62E07D0C-F3F4-429C-8E09-832DF88E0CCA}" destId="{98846181-EECD-422C-8675-351C77E5B21C}" srcOrd="0" destOrd="0" presId="urn:microsoft.com/office/officeart/2005/8/layout/hierarchy3"/>
    <dgm:cxn modelId="{092F3B8A-7EB2-4D98-98C0-E0F87AB4F090}" type="presParOf" srcId="{62E07D0C-F3F4-429C-8E09-832DF88E0CCA}" destId="{066C14A4-0BD1-4F84-8E06-DAA793DD2E1F}" srcOrd="1" destOrd="0" presId="urn:microsoft.com/office/officeart/2005/8/layout/hierarchy3"/>
    <dgm:cxn modelId="{E440A93B-94EB-4A21-B086-3D32EC75C808}" type="presParOf" srcId="{FCD352F4-9583-4813-8A10-1CB1149F6DE4}" destId="{011B6E37-6E0F-49E7-8EBF-E22A7605E060}" srcOrd="1" destOrd="0" presId="urn:microsoft.com/office/officeart/2005/8/layout/hierarchy3"/>
    <dgm:cxn modelId="{45CD360A-5230-44CF-AE9C-2A77E9D3AFB7}" type="presParOf" srcId="{011B6E37-6E0F-49E7-8EBF-E22A7605E060}" destId="{FF18A3F6-B383-46DE-B195-683440E4B27F}" srcOrd="0" destOrd="0" presId="urn:microsoft.com/office/officeart/2005/8/layout/hierarchy3"/>
    <dgm:cxn modelId="{052B0AB1-1FDA-4ED6-AA96-09B9F5FF119C}" type="presParOf" srcId="{011B6E37-6E0F-49E7-8EBF-E22A7605E060}" destId="{A667F2C8-1511-4A58-9789-A5FE21267A5E}" srcOrd="1" destOrd="0" presId="urn:microsoft.com/office/officeart/2005/8/layout/hierarchy3"/>
    <dgm:cxn modelId="{54274EAE-2592-4AAC-8BD4-7E5799FF1178}" type="presParOf" srcId="{011B6E37-6E0F-49E7-8EBF-E22A7605E060}" destId="{31A21738-8B06-4705-8FAA-3FB2F1947258}" srcOrd="2" destOrd="0" presId="urn:microsoft.com/office/officeart/2005/8/layout/hierarchy3"/>
    <dgm:cxn modelId="{3ACCDC09-7FA8-4AE3-A20C-AEE78D1B0A92}" type="presParOf" srcId="{011B6E37-6E0F-49E7-8EBF-E22A7605E060}" destId="{90350CBE-845F-4089-8981-51FF3D4A92E3}"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C02AC7-F243-440C-BEE9-C9D38AC0F5A5}"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ro-RO"/>
        </a:p>
      </dgm:t>
    </dgm:pt>
    <dgm:pt modelId="{165F9B17-F940-4AC7-95DE-40D17A54DD03}">
      <dgm:prSet phldrT="[Text]" phldr="0" custT="1"/>
      <dgm:spPr>
        <a:solidFill>
          <a:schemeClr val="accent2">
            <a:lumMod val="40000"/>
            <a:lumOff val="60000"/>
          </a:schemeClr>
        </a:solidFill>
      </dgm:spPr>
      <dgm:t>
        <a:bodyPr/>
        <a:lstStyle/>
        <a:p>
          <a:r>
            <a:rPr lang="ro-RO" sz="2000" b="1" dirty="0">
              <a:solidFill>
                <a:schemeClr val="tx1"/>
              </a:solidFill>
            </a:rPr>
            <a:t>VENITURILE IMPOZITELOR EXECUTATE:</a:t>
          </a:r>
        </a:p>
        <a:p>
          <a:r>
            <a:rPr lang="ro-RO" sz="2000" b="1" dirty="0">
              <a:solidFill>
                <a:schemeClr val="tx1"/>
              </a:solidFill>
            </a:rPr>
            <a:t>3 552,6 mii lei</a:t>
          </a:r>
        </a:p>
        <a:p>
          <a:endParaRPr lang="ro-RO" sz="2100" dirty="0"/>
        </a:p>
      </dgm:t>
    </dgm:pt>
    <dgm:pt modelId="{5E7F58DC-AF60-4C3C-B999-2A48A200307C}" type="parTrans" cxnId="{33AC3610-D1A2-4988-8264-E4738D0F5344}">
      <dgm:prSet/>
      <dgm:spPr/>
      <dgm:t>
        <a:bodyPr/>
        <a:lstStyle/>
        <a:p>
          <a:endParaRPr lang="ro-RO"/>
        </a:p>
      </dgm:t>
    </dgm:pt>
    <dgm:pt modelId="{A0B7075B-4E55-461B-92ED-540AED770AB8}" type="sibTrans" cxnId="{33AC3610-D1A2-4988-8264-E4738D0F5344}">
      <dgm:prSet/>
      <dgm:spPr/>
      <dgm:t>
        <a:bodyPr/>
        <a:lstStyle/>
        <a:p>
          <a:endParaRPr lang="ro-RO"/>
        </a:p>
      </dgm:t>
    </dgm:pt>
    <dgm:pt modelId="{37DB5F6E-1947-4FAF-AEA3-CD20FF2D47BF}">
      <dgm:prSet phldrT="[Text]" phldr="0" custT="1"/>
      <dgm:spPr>
        <a:solidFill>
          <a:schemeClr val="accent4">
            <a:lumMod val="40000"/>
            <a:lumOff val="60000"/>
          </a:schemeClr>
        </a:solidFill>
      </dgm:spPr>
      <dgm:t>
        <a:bodyPr/>
        <a:lstStyle/>
        <a:p>
          <a:endParaRPr lang="ro-RO" sz="2400" b="1" dirty="0">
            <a:solidFill>
              <a:schemeClr val="tx1"/>
            </a:solidFill>
          </a:endParaRPr>
        </a:p>
        <a:p>
          <a:r>
            <a:rPr lang="ro-RO" sz="2000" b="1" dirty="0">
              <a:solidFill>
                <a:schemeClr val="tx1"/>
              </a:solidFill>
            </a:rPr>
            <a:t>IMPOZITE:</a:t>
          </a:r>
        </a:p>
        <a:p>
          <a:r>
            <a:rPr lang="ro-RO" sz="2000" b="1" dirty="0">
              <a:solidFill>
                <a:schemeClr val="tx1"/>
              </a:solidFill>
            </a:rPr>
            <a:t>2 376,4 mii lei</a:t>
          </a:r>
        </a:p>
        <a:p>
          <a:endParaRPr lang="ro-RO" sz="2400" b="1" dirty="0">
            <a:solidFill>
              <a:schemeClr val="tx1"/>
            </a:solidFill>
          </a:endParaRPr>
        </a:p>
      </dgm:t>
    </dgm:pt>
    <dgm:pt modelId="{E57F8DA2-023F-4E87-8F8C-A2883447AE36}" type="parTrans" cxnId="{A9B8B51B-8B3C-445C-A864-4E74D7C2F064}">
      <dgm:prSet/>
      <dgm:spPr>
        <a:solidFill>
          <a:schemeClr val="tx1"/>
        </a:solidFill>
      </dgm:spPr>
      <dgm:t>
        <a:bodyPr/>
        <a:lstStyle/>
        <a:p>
          <a:endParaRPr lang="ro-RO" dirty="0"/>
        </a:p>
      </dgm:t>
    </dgm:pt>
    <dgm:pt modelId="{85D45044-C757-468E-A43E-F5DEB8991C14}" type="sibTrans" cxnId="{A9B8B51B-8B3C-445C-A864-4E74D7C2F064}">
      <dgm:prSet/>
      <dgm:spPr/>
      <dgm:t>
        <a:bodyPr/>
        <a:lstStyle/>
        <a:p>
          <a:endParaRPr lang="ro-RO"/>
        </a:p>
      </dgm:t>
    </dgm:pt>
    <dgm:pt modelId="{E3BCD1BE-92BA-4F81-9F88-049621D2AEB2}">
      <dgm:prSet phldrT="[Text]" phldr="0" custT="1"/>
      <dgm:spPr>
        <a:solidFill>
          <a:schemeClr val="bg2">
            <a:lumMod val="75000"/>
          </a:schemeClr>
        </a:solidFill>
      </dgm:spPr>
      <dgm:t>
        <a:bodyPr/>
        <a:lstStyle/>
        <a:p>
          <a:r>
            <a:rPr lang="ro-RO" sz="2000" b="1" dirty="0">
              <a:solidFill>
                <a:schemeClr val="tx1"/>
              </a:solidFill>
            </a:rPr>
            <a:t>TAXE LOCALE:</a:t>
          </a:r>
        </a:p>
        <a:p>
          <a:r>
            <a:rPr lang="ro-RO" sz="2000" b="1" dirty="0">
              <a:solidFill>
                <a:schemeClr val="tx1"/>
              </a:solidFill>
            </a:rPr>
            <a:t>317,6 mii lei</a:t>
          </a:r>
        </a:p>
      </dgm:t>
    </dgm:pt>
    <dgm:pt modelId="{201259F4-E7CF-4CBF-8152-F5CBC6937BC9}" type="parTrans" cxnId="{BCF765BB-743F-4F08-92A2-F9B9BCE58DC8}">
      <dgm:prSet/>
      <dgm:spPr>
        <a:solidFill>
          <a:schemeClr val="tx1"/>
        </a:solidFill>
      </dgm:spPr>
      <dgm:t>
        <a:bodyPr/>
        <a:lstStyle/>
        <a:p>
          <a:endParaRPr lang="ro-RO" dirty="0"/>
        </a:p>
      </dgm:t>
    </dgm:pt>
    <dgm:pt modelId="{80C89225-3F26-4142-B0C1-BC9A3D5D31D7}" type="sibTrans" cxnId="{BCF765BB-743F-4F08-92A2-F9B9BCE58DC8}">
      <dgm:prSet/>
      <dgm:spPr/>
      <dgm:t>
        <a:bodyPr/>
        <a:lstStyle/>
        <a:p>
          <a:endParaRPr lang="ro-RO"/>
        </a:p>
      </dgm:t>
    </dgm:pt>
    <dgm:pt modelId="{D50C99A1-A6EF-4E40-B6DC-22A76B67C165}">
      <dgm:prSet phldrT="[Text]" phldr="0" custT="1"/>
      <dgm:spPr>
        <a:solidFill>
          <a:schemeClr val="tx2">
            <a:lumMod val="40000"/>
            <a:lumOff val="60000"/>
          </a:schemeClr>
        </a:solidFill>
      </dgm:spPr>
      <dgm:t>
        <a:bodyPr/>
        <a:lstStyle/>
        <a:p>
          <a:r>
            <a:rPr lang="ro-RO" sz="1800" b="1" dirty="0">
              <a:solidFill>
                <a:schemeClr val="tx1"/>
              </a:solidFill>
            </a:rPr>
            <a:t>ÎNCASĂRI DE LA PRESTAREA serviciilor cu PLATĂ:                         767,5 mii lei</a:t>
          </a:r>
        </a:p>
      </dgm:t>
    </dgm:pt>
    <dgm:pt modelId="{89A2C2A9-24C0-40C4-9E0B-A1CD66D744F4}" type="parTrans" cxnId="{AD9BF88F-8406-4AC9-B2FD-962CF137AA9A}">
      <dgm:prSet/>
      <dgm:spPr>
        <a:solidFill>
          <a:schemeClr val="tx1"/>
        </a:solidFill>
      </dgm:spPr>
      <dgm:t>
        <a:bodyPr/>
        <a:lstStyle/>
        <a:p>
          <a:endParaRPr lang="ro-RO" dirty="0"/>
        </a:p>
      </dgm:t>
    </dgm:pt>
    <dgm:pt modelId="{F57753ED-F90D-4D69-AA67-AF1EB794F381}" type="sibTrans" cxnId="{AD9BF88F-8406-4AC9-B2FD-962CF137AA9A}">
      <dgm:prSet/>
      <dgm:spPr/>
      <dgm:t>
        <a:bodyPr/>
        <a:lstStyle/>
        <a:p>
          <a:endParaRPr lang="ro-RO"/>
        </a:p>
      </dgm:t>
    </dgm:pt>
    <dgm:pt modelId="{78D5BF6B-494A-429B-9C7A-A824B2D6C4EE}">
      <dgm:prSet phldrT="[Text]" phldr="0" custT="1"/>
      <dgm:spPr>
        <a:solidFill>
          <a:schemeClr val="accent6">
            <a:lumMod val="40000"/>
            <a:lumOff val="60000"/>
          </a:schemeClr>
        </a:solidFill>
      </dgm:spPr>
      <dgm:t>
        <a:bodyPr/>
        <a:lstStyle/>
        <a:p>
          <a:r>
            <a:rPr lang="ro-RO" sz="2000" b="1" dirty="0">
              <a:solidFill>
                <a:schemeClr val="tx1"/>
              </a:solidFill>
            </a:rPr>
            <a:t>DONAȚII:</a:t>
          </a:r>
        </a:p>
        <a:p>
          <a:r>
            <a:rPr lang="ro-RO" sz="2000" b="1" dirty="0">
              <a:solidFill>
                <a:schemeClr val="tx1"/>
              </a:solidFill>
            </a:rPr>
            <a:t>91,1 mii lei</a:t>
          </a:r>
        </a:p>
      </dgm:t>
    </dgm:pt>
    <dgm:pt modelId="{892FE732-74C3-4B70-AFE5-A90CBB077AC1}" type="parTrans" cxnId="{B68168B4-37B9-4FD5-8BC9-76C54662E75C}">
      <dgm:prSet/>
      <dgm:spPr>
        <a:solidFill>
          <a:schemeClr val="tx1"/>
        </a:solidFill>
      </dgm:spPr>
      <dgm:t>
        <a:bodyPr/>
        <a:lstStyle/>
        <a:p>
          <a:endParaRPr lang="ro-RO" dirty="0"/>
        </a:p>
      </dgm:t>
    </dgm:pt>
    <dgm:pt modelId="{3070A84A-E340-4EF3-B421-636AABB29EF3}" type="sibTrans" cxnId="{B68168B4-37B9-4FD5-8BC9-76C54662E75C}">
      <dgm:prSet/>
      <dgm:spPr/>
      <dgm:t>
        <a:bodyPr/>
        <a:lstStyle/>
        <a:p>
          <a:endParaRPr lang="ro-RO"/>
        </a:p>
      </dgm:t>
    </dgm:pt>
    <dgm:pt modelId="{F1B909DD-7835-4D06-B6D1-EE42292FABE2}" type="pres">
      <dgm:prSet presAssocID="{21C02AC7-F243-440C-BEE9-C9D38AC0F5A5}" presName="Name0" presStyleCnt="0">
        <dgm:presLayoutVars>
          <dgm:chMax val="1"/>
          <dgm:dir/>
          <dgm:animLvl val="ctr"/>
          <dgm:resizeHandles val="exact"/>
        </dgm:presLayoutVars>
      </dgm:prSet>
      <dgm:spPr/>
    </dgm:pt>
    <dgm:pt modelId="{DE2F4B9F-36D7-40CB-BFDB-6AE847A79FD6}" type="pres">
      <dgm:prSet presAssocID="{165F9B17-F940-4AC7-95DE-40D17A54DD03}" presName="centerShape" presStyleLbl="node0" presStyleIdx="0" presStyleCnt="1" custScaleX="208183" custScaleY="171399"/>
      <dgm:spPr/>
    </dgm:pt>
    <dgm:pt modelId="{AE8A3014-FC2D-40AD-A74D-F7330BD195B2}" type="pres">
      <dgm:prSet presAssocID="{E57F8DA2-023F-4E87-8F8C-A2883447AE36}" presName="parTrans" presStyleLbl="sibTrans2D1" presStyleIdx="0" presStyleCnt="4" custAng="10800000" custScaleX="1219168" custLinFactNeighborX="79552" custLinFactNeighborY="8515"/>
      <dgm:spPr/>
    </dgm:pt>
    <dgm:pt modelId="{50961726-7DA7-4FC4-9095-AFC86666ECD7}" type="pres">
      <dgm:prSet presAssocID="{E57F8DA2-023F-4E87-8F8C-A2883447AE36}" presName="connectorText" presStyleLbl="sibTrans2D1" presStyleIdx="0" presStyleCnt="4"/>
      <dgm:spPr/>
    </dgm:pt>
    <dgm:pt modelId="{32FC84FA-D120-4253-8552-905B4CDC3BAD}" type="pres">
      <dgm:prSet presAssocID="{37DB5F6E-1947-4FAF-AEA3-CD20FF2D47BF}" presName="node" presStyleLbl="node1" presStyleIdx="0" presStyleCnt="4" custScaleX="163343" custScaleY="111212">
        <dgm:presLayoutVars>
          <dgm:bulletEnabled val="1"/>
        </dgm:presLayoutVars>
      </dgm:prSet>
      <dgm:spPr/>
    </dgm:pt>
    <dgm:pt modelId="{AAB5D652-A7AB-41BF-9F95-A3FCBAAB989D}" type="pres">
      <dgm:prSet presAssocID="{201259F4-E7CF-4CBF-8152-F5CBC6937BC9}" presName="parTrans" presStyleLbl="sibTrans2D1" presStyleIdx="1" presStyleCnt="4" custAng="10800000" custScaleX="133464" custScaleY="98876" custLinFactNeighborX="7664" custLinFactNeighborY="1930"/>
      <dgm:spPr/>
    </dgm:pt>
    <dgm:pt modelId="{A20E5DB6-9AB7-4309-B458-733427A549B0}" type="pres">
      <dgm:prSet presAssocID="{201259F4-E7CF-4CBF-8152-F5CBC6937BC9}" presName="connectorText" presStyleLbl="sibTrans2D1" presStyleIdx="1" presStyleCnt="4"/>
      <dgm:spPr/>
    </dgm:pt>
    <dgm:pt modelId="{E09CBE9C-9D13-4634-A9E2-0A63BE3F2D3F}" type="pres">
      <dgm:prSet presAssocID="{E3BCD1BE-92BA-4F81-9F88-049621D2AEB2}" presName="node" presStyleLbl="node1" presStyleIdx="1" presStyleCnt="4" custScaleX="140134" custScaleY="138295" custRadScaleRad="155258">
        <dgm:presLayoutVars>
          <dgm:bulletEnabled val="1"/>
        </dgm:presLayoutVars>
      </dgm:prSet>
      <dgm:spPr/>
    </dgm:pt>
    <dgm:pt modelId="{CE773C12-B2D3-456D-ADC4-96FB2CD3C3D6}" type="pres">
      <dgm:prSet presAssocID="{89A2C2A9-24C0-40C4-9E0B-A1CD66D744F4}" presName="parTrans" presStyleLbl="sibTrans2D1" presStyleIdx="2" presStyleCnt="4" custAng="10800000" custScaleX="2000000" custLinFactNeighborX="-20275" custLinFactNeighborY="-34735"/>
      <dgm:spPr/>
    </dgm:pt>
    <dgm:pt modelId="{1549DB02-FDF0-4721-A6CC-93C9A50EC47E}" type="pres">
      <dgm:prSet presAssocID="{89A2C2A9-24C0-40C4-9E0B-A1CD66D744F4}" presName="connectorText" presStyleLbl="sibTrans2D1" presStyleIdx="2" presStyleCnt="4"/>
      <dgm:spPr/>
    </dgm:pt>
    <dgm:pt modelId="{6AAC145A-61CA-4DBE-BCAE-7BBE469D85E2}" type="pres">
      <dgm:prSet presAssocID="{D50C99A1-A6EF-4E40-B6DC-22A76B67C165}" presName="node" presStyleLbl="node1" presStyleIdx="2" presStyleCnt="4" custScaleX="176463" custScaleY="116558">
        <dgm:presLayoutVars>
          <dgm:bulletEnabled val="1"/>
        </dgm:presLayoutVars>
      </dgm:prSet>
      <dgm:spPr/>
    </dgm:pt>
    <dgm:pt modelId="{58C0E3F8-CC90-48B3-9D75-D90B9DC9611C}" type="pres">
      <dgm:prSet presAssocID="{892FE732-74C3-4B70-AFE5-A90CBB077AC1}" presName="parTrans" presStyleLbl="sibTrans2D1" presStyleIdx="3" presStyleCnt="4" custAng="10787067" custScaleX="173762" custLinFactNeighborX="-18509" custLinFactNeighborY="-7719"/>
      <dgm:spPr/>
    </dgm:pt>
    <dgm:pt modelId="{5AF4C612-D636-4887-BA56-E3D78F9BF68E}" type="pres">
      <dgm:prSet presAssocID="{892FE732-74C3-4B70-AFE5-A90CBB077AC1}" presName="connectorText" presStyleLbl="sibTrans2D1" presStyleIdx="3" presStyleCnt="4"/>
      <dgm:spPr/>
    </dgm:pt>
    <dgm:pt modelId="{0481EC21-28C5-4F3F-B7EB-D453E232C3BD}" type="pres">
      <dgm:prSet presAssocID="{78D5BF6B-494A-429B-9C7A-A824B2D6C4EE}" presName="node" presStyleLbl="node1" presStyleIdx="3" presStyleCnt="4" custScaleX="149340" custScaleY="138012" custRadScaleRad="151432" custRadScaleInc="479">
        <dgm:presLayoutVars>
          <dgm:bulletEnabled val="1"/>
        </dgm:presLayoutVars>
      </dgm:prSet>
      <dgm:spPr/>
    </dgm:pt>
  </dgm:ptLst>
  <dgm:cxnLst>
    <dgm:cxn modelId="{1FCDD00E-24F4-4C1C-A425-67179E7CFE2D}" type="presOf" srcId="{892FE732-74C3-4B70-AFE5-A90CBB077AC1}" destId="{5AF4C612-D636-4887-BA56-E3D78F9BF68E}" srcOrd="1" destOrd="0" presId="urn:microsoft.com/office/officeart/2005/8/layout/radial5"/>
    <dgm:cxn modelId="{33AC3610-D1A2-4988-8264-E4738D0F5344}" srcId="{21C02AC7-F243-440C-BEE9-C9D38AC0F5A5}" destId="{165F9B17-F940-4AC7-95DE-40D17A54DD03}" srcOrd="0" destOrd="0" parTransId="{5E7F58DC-AF60-4C3C-B999-2A48A200307C}" sibTransId="{A0B7075B-4E55-461B-92ED-540AED770AB8}"/>
    <dgm:cxn modelId="{26BE3D13-E41D-47E4-97BA-9E33A255E2BF}" type="presOf" srcId="{89A2C2A9-24C0-40C4-9E0B-A1CD66D744F4}" destId="{CE773C12-B2D3-456D-ADC4-96FB2CD3C3D6}" srcOrd="0" destOrd="0" presId="urn:microsoft.com/office/officeart/2005/8/layout/radial5"/>
    <dgm:cxn modelId="{A9B8B51B-8B3C-445C-A864-4E74D7C2F064}" srcId="{165F9B17-F940-4AC7-95DE-40D17A54DD03}" destId="{37DB5F6E-1947-4FAF-AEA3-CD20FF2D47BF}" srcOrd="0" destOrd="0" parTransId="{E57F8DA2-023F-4E87-8F8C-A2883447AE36}" sibTransId="{85D45044-C757-468E-A43E-F5DEB8991C14}"/>
    <dgm:cxn modelId="{7630C51B-427C-4FBD-84C4-100EA861D257}" type="presOf" srcId="{165F9B17-F940-4AC7-95DE-40D17A54DD03}" destId="{DE2F4B9F-36D7-40CB-BFDB-6AE847A79FD6}" srcOrd="0" destOrd="0" presId="urn:microsoft.com/office/officeart/2005/8/layout/radial5"/>
    <dgm:cxn modelId="{51411738-7E2A-476E-B375-44DFEF8A2F73}" type="presOf" srcId="{E57F8DA2-023F-4E87-8F8C-A2883447AE36}" destId="{AE8A3014-FC2D-40AD-A74D-F7330BD195B2}" srcOrd="0" destOrd="0" presId="urn:microsoft.com/office/officeart/2005/8/layout/radial5"/>
    <dgm:cxn modelId="{5F955E3A-139F-4780-80D3-EF1243C20EC7}" type="presOf" srcId="{89A2C2A9-24C0-40C4-9E0B-A1CD66D744F4}" destId="{1549DB02-FDF0-4721-A6CC-93C9A50EC47E}" srcOrd="1" destOrd="0" presId="urn:microsoft.com/office/officeart/2005/8/layout/radial5"/>
    <dgm:cxn modelId="{8643E55D-C88F-4F53-A695-DF603B028FA3}" type="presOf" srcId="{E3BCD1BE-92BA-4F81-9F88-049621D2AEB2}" destId="{E09CBE9C-9D13-4634-A9E2-0A63BE3F2D3F}" srcOrd="0" destOrd="0" presId="urn:microsoft.com/office/officeart/2005/8/layout/radial5"/>
    <dgm:cxn modelId="{C8EBA86A-EAA9-42CA-88B7-439EC1C8FB43}" type="presOf" srcId="{37DB5F6E-1947-4FAF-AEA3-CD20FF2D47BF}" destId="{32FC84FA-D120-4253-8552-905B4CDC3BAD}" srcOrd="0" destOrd="0" presId="urn:microsoft.com/office/officeart/2005/8/layout/radial5"/>
    <dgm:cxn modelId="{CDC1416B-E331-486B-9BFD-9510246595C7}" type="presOf" srcId="{201259F4-E7CF-4CBF-8152-F5CBC6937BC9}" destId="{AAB5D652-A7AB-41BF-9F95-A3FCBAAB989D}" srcOrd="0" destOrd="0" presId="urn:microsoft.com/office/officeart/2005/8/layout/radial5"/>
    <dgm:cxn modelId="{AD9BF88F-8406-4AC9-B2FD-962CF137AA9A}" srcId="{165F9B17-F940-4AC7-95DE-40D17A54DD03}" destId="{D50C99A1-A6EF-4E40-B6DC-22A76B67C165}" srcOrd="2" destOrd="0" parTransId="{89A2C2A9-24C0-40C4-9E0B-A1CD66D744F4}" sibTransId="{F57753ED-F90D-4D69-AA67-AF1EB794F381}"/>
    <dgm:cxn modelId="{375002A3-6EB9-4389-9E96-EB9D074467CE}" type="presOf" srcId="{78D5BF6B-494A-429B-9C7A-A824B2D6C4EE}" destId="{0481EC21-28C5-4F3F-B7EB-D453E232C3BD}" srcOrd="0" destOrd="0" presId="urn:microsoft.com/office/officeart/2005/8/layout/radial5"/>
    <dgm:cxn modelId="{B68168B4-37B9-4FD5-8BC9-76C54662E75C}" srcId="{165F9B17-F940-4AC7-95DE-40D17A54DD03}" destId="{78D5BF6B-494A-429B-9C7A-A824B2D6C4EE}" srcOrd="3" destOrd="0" parTransId="{892FE732-74C3-4B70-AFE5-A90CBB077AC1}" sibTransId="{3070A84A-E340-4EF3-B421-636AABB29EF3}"/>
    <dgm:cxn modelId="{A0D4D8B5-E180-4553-A87C-E74A0DCA9D13}" type="presOf" srcId="{D50C99A1-A6EF-4E40-B6DC-22A76B67C165}" destId="{6AAC145A-61CA-4DBE-BCAE-7BBE469D85E2}" srcOrd="0" destOrd="0" presId="urn:microsoft.com/office/officeart/2005/8/layout/radial5"/>
    <dgm:cxn modelId="{BCF765BB-743F-4F08-92A2-F9B9BCE58DC8}" srcId="{165F9B17-F940-4AC7-95DE-40D17A54DD03}" destId="{E3BCD1BE-92BA-4F81-9F88-049621D2AEB2}" srcOrd="1" destOrd="0" parTransId="{201259F4-E7CF-4CBF-8152-F5CBC6937BC9}" sibTransId="{80C89225-3F26-4142-B0C1-BC9A3D5D31D7}"/>
    <dgm:cxn modelId="{4AA539C2-9176-4103-B9F0-551A143D803F}" type="presOf" srcId="{892FE732-74C3-4B70-AFE5-A90CBB077AC1}" destId="{58C0E3F8-CC90-48B3-9D75-D90B9DC9611C}" srcOrd="0" destOrd="0" presId="urn:microsoft.com/office/officeart/2005/8/layout/radial5"/>
    <dgm:cxn modelId="{170737D8-2D54-4D20-899A-D367612DA1A7}" type="presOf" srcId="{E57F8DA2-023F-4E87-8F8C-A2883447AE36}" destId="{50961726-7DA7-4FC4-9095-AFC86666ECD7}" srcOrd="1" destOrd="0" presId="urn:microsoft.com/office/officeart/2005/8/layout/radial5"/>
    <dgm:cxn modelId="{B553EFF7-FAF6-4F2F-ACBB-0F3353714F67}" type="presOf" srcId="{21C02AC7-F243-440C-BEE9-C9D38AC0F5A5}" destId="{F1B909DD-7835-4D06-B6D1-EE42292FABE2}" srcOrd="0" destOrd="0" presId="urn:microsoft.com/office/officeart/2005/8/layout/radial5"/>
    <dgm:cxn modelId="{ABA4CFFE-6E5C-42AA-87C9-8FB1D633A8C5}" type="presOf" srcId="{201259F4-E7CF-4CBF-8152-F5CBC6937BC9}" destId="{A20E5DB6-9AB7-4309-B458-733427A549B0}" srcOrd="1" destOrd="0" presId="urn:microsoft.com/office/officeart/2005/8/layout/radial5"/>
    <dgm:cxn modelId="{8D03AFD4-042A-4A15-93D6-C5D2031B169C}" type="presParOf" srcId="{F1B909DD-7835-4D06-B6D1-EE42292FABE2}" destId="{DE2F4B9F-36D7-40CB-BFDB-6AE847A79FD6}" srcOrd="0" destOrd="0" presId="urn:microsoft.com/office/officeart/2005/8/layout/radial5"/>
    <dgm:cxn modelId="{9C8A8359-1010-45A0-AB69-5F7430A77C2B}" type="presParOf" srcId="{F1B909DD-7835-4D06-B6D1-EE42292FABE2}" destId="{AE8A3014-FC2D-40AD-A74D-F7330BD195B2}" srcOrd="1" destOrd="0" presId="urn:microsoft.com/office/officeart/2005/8/layout/radial5"/>
    <dgm:cxn modelId="{08E227FD-8825-4524-951D-2F896AD57677}" type="presParOf" srcId="{AE8A3014-FC2D-40AD-A74D-F7330BD195B2}" destId="{50961726-7DA7-4FC4-9095-AFC86666ECD7}" srcOrd="0" destOrd="0" presId="urn:microsoft.com/office/officeart/2005/8/layout/radial5"/>
    <dgm:cxn modelId="{827CB6D3-0496-4888-AD1F-38A43B017F7F}" type="presParOf" srcId="{F1B909DD-7835-4D06-B6D1-EE42292FABE2}" destId="{32FC84FA-D120-4253-8552-905B4CDC3BAD}" srcOrd="2" destOrd="0" presId="urn:microsoft.com/office/officeart/2005/8/layout/radial5"/>
    <dgm:cxn modelId="{93F3F2F6-2A7D-46C5-A8E1-4373FD47E633}" type="presParOf" srcId="{F1B909DD-7835-4D06-B6D1-EE42292FABE2}" destId="{AAB5D652-A7AB-41BF-9F95-A3FCBAAB989D}" srcOrd="3" destOrd="0" presId="urn:microsoft.com/office/officeart/2005/8/layout/radial5"/>
    <dgm:cxn modelId="{E73BFCAD-AA0A-407F-BD26-90858DE5ADD2}" type="presParOf" srcId="{AAB5D652-A7AB-41BF-9F95-A3FCBAAB989D}" destId="{A20E5DB6-9AB7-4309-B458-733427A549B0}" srcOrd="0" destOrd="0" presId="urn:microsoft.com/office/officeart/2005/8/layout/radial5"/>
    <dgm:cxn modelId="{5B79A43B-D623-4626-AA53-AF61806F920D}" type="presParOf" srcId="{F1B909DD-7835-4D06-B6D1-EE42292FABE2}" destId="{E09CBE9C-9D13-4634-A9E2-0A63BE3F2D3F}" srcOrd="4" destOrd="0" presId="urn:microsoft.com/office/officeart/2005/8/layout/radial5"/>
    <dgm:cxn modelId="{C4C5EECD-8B93-489C-BCC6-3CC10C62F8BB}" type="presParOf" srcId="{F1B909DD-7835-4D06-B6D1-EE42292FABE2}" destId="{CE773C12-B2D3-456D-ADC4-96FB2CD3C3D6}" srcOrd="5" destOrd="0" presId="urn:microsoft.com/office/officeart/2005/8/layout/radial5"/>
    <dgm:cxn modelId="{6439A340-B0A6-44BF-A882-C3F6DE049E9D}" type="presParOf" srcId="{CE773C12-B2D3-456D-ADC4-96FB2CD3C3D6}" destId="{1549DB02-FDF0-4721-A6CC-93C9A50EC47E}" srcOrd="0" destOrd="0" presId="urn:microsoft.com/office/officeart/2005/8/layout/radial5"/>
    <dgm:cxn modelId="{D91623F9-4DA2-4500-82A4-CC0A0A6AB948}" type="presParOf" srcId="{F1B909DD-7835-4D06-B6D1-EE42292FABE2}" destId="{6AAC145A-61CA-4DBE-BCAE-7BBE469D85E2}" srcOrd="6" destOrd="0" presId="urn:microsoft.com/office/officeart/2005/8/layout/radial5"/>
    <dgm:cxn modelId="{E0093377-FAB0-4921-A44A-345DB9E09A75}" type="presParOf" srcId="{F1B909DD-7835-4D06-B6D1-EE42292FABE2}" destId="{58C0E3F8-CC90-48B3-9D75-D90B9DC9611C}" srcOrd="7" destOrd="0" presId="urn:microsoft.com/office/officeart/2005/8/layout/radial5"/>
    <dgm:cxn modelId="{5C3B7FE3-5877-4EF5-AB1D-C8F3D8BBBEEF}" type="presParOf" srcId="{58C0E3F8-CC90-48B3-9D75-D90B9DC9611C}" destId="{5AF4C612-D636-4887-BA56-E3D78F9BF68E}" srcOrd="0" destOrd="0" presId="urn:microsoft.com/office/officeart/2005/8/layout/radial5"/>
    <dgm:cxn modelId="{550785C2-AE01-4CAE-9D59-C03F8E3BC0B8}" type="presParOf" srcId="{F1B909DD-7835-4D06-B6D1-EE42292FABE2}" destId="{0481EC21-28C5-4F3F-B7EB-D453E232C3BD}"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2A8550-1349-40F1-B808-550C8B27889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ro-RO"/>
        </a:p>
      </dgm:t>
    </dgm:pt>
    <dgm:pt modelId="{AAFC9422-35E0-4CF9-9488-82377AAB00B5}">
      <dgm:prSet phldrT="[Text]" phldr="0" custT="1"/>
      <dgm:spPr>
        <a:solidFill>
          <a:schemeClr val="accent3">
            <a:lumMod val="20000"/>
            <a:lumOff val="80000"/>
          </a:schemeClr>
        </a:solidFill>
      </dgm:spPr>
      <dgm:t>
        <a:bodyPr/>
        <a:lstStyle/>
        <a:p>
          <a:r>
            <a:rPr lang="ro-RO" sz="2400" b="1" dirty="0">
              <a:solidFill>
                <a:schemeClr val="tx1"/>
              </a:solidFill>
              <a:latin typeface="+mn-lt"/>
            </a:rPr>
            <a:t>Proprietatea statului:</a:t>
          </a:r>
          <a:br>
            <a:rPr lang="ro-RO" sz="2400" b="1" dirty="0">
              <a:solidFill>
                <a:schemeClr val="tx1"/>
              </a:solidFill>
              <a:latin typeface="+mn-lt"/>
            </a:rPr>
          </a:br>
          <a:r>
            <a:rPr lang="ro-RO" sz="2400" b="1" dirty="0">
              <a:solidFill>
                <a:schemeClr val="tx1"/>
              </a:solidFill>
              <a:latin typeface="+mn-lt"/>
            </a:rPr>
            <a:t>2 303,66 ha</a:t>
          </a:r>
        </a:p>
      </dgm:t>
    </dgm:pt>
    <dgm:pt modelId="{6B50E1D6-26E6-4769-8D4E-7DF4BC658C4E}" type="parTrans" cxnId="{C2108321-C2E3-451B-9188-E470BA56BD17}">
      <dgm:prSet/>
      <dgm:spPr/>
      <dgm:t>
        <a:bodyPr/>
        <a:lstStyle/>
        <a:p>
          <a:endParaRPr lang="ro-RO"/>
        </a:p>
      </dgm:t>
    </dgm:pt>
    <dgm:pt modelId="{E506837C-13C6-43F1-B5CB-B21BB3795ECD}" type="sibTrans" cxnId="{C2108321-C2E3-451B-9188-E470BA56BD17}">
      <dgm:prSet/>
      <dgm:spPr/>
      <dgm:t>
        <a:bodyPr/>
        <a:lstStyle/>
        <a:p>
          <a:endParaRPr lang="ro-RO"/>
        </a:p>
      </dgm:t>
    </dgm:pt>
    <dgm:pt modelId="{6B3D98F7-729E-4281-88DE-E1873B6C60D2}">
      <dgm:prSet phldrT="[Text]" phldr="0" custT="1"/>
      <dgm:spPr>
        <a:solidFill>
          <a:schemeClr val="accent3">
            <a:lumMod val="20000"/>
            <a:lumOff val="80000"/>
            <a:alpha val="90000"/>
          </a:schemeClr>
        </a:solidFill>
      </dgm:spPr>
      <dgm:t>
        <a:bodyPr/>
        <a:lstStyle/>
        <a:p>
          <a:r>
            <a:rPr lang="ro-RO" sz="1400" b="1" dirty="0"/>
            <a:t>Fondul silvic: 2 207,03 ha</a:t>
          </a:r>
        </a:p>
      </dgm:t>
    </dgm:pt>
    <dgm:pt modelId="{3FE7D406-DB0F-45F2-9588-644BA75CF914}" type="parTrans" cxnId="{F79D224D-B012-46EC-97B1-256FC0636695}">
      <dgm:prSet/>
      <dgm:spPr/>
      <dgm:t>
        <a:bodyPr/>
        <a:lstStyle/>
        <a:p>
          <a:endParaRPr lang="ro-RO"/>
        </a:p>
      </dgm:t>
    </dgm:pt>
    <dgm:pt modelId="{83DFED24-E175-4FD0-8217-362A437F2613}" type="sibTrans" cxnId="{F79D224D-B012-46EC-97B1-256FC0636695}">
      <dgm:prSet/>
      <dgm:spPr/>
      <dgm:t>
        <a:bodyPr/>
        <a:lstStyle/>
        <a:p>
          <a:endParaRPr lang="ro-RO"/>
        </a:p>
      </dgm:t>
    </dgm:pt>
    <dgm:pt modelId="{2D5D39E7-BC72-4A6F-91AA-5946D3E32D5C}">
      <dgm:prSet phldrT="[Text]" phldr="0" custT="1"/>
      <dgm:spPr>
        <a:solidFill>
          <a:schemeClr val="accent3">
            <a:lumMod val="20000"/>
            <a:lumOff val="80000"/>
            <a:alpha val="90000"/>
          </a:schemeClr>
        </a:solidFill>
      </dgm:spPr>
      <dgm:t>
        <a:bodyPr/>
        <a:lstStyle/>
        <a:p>
          <a:r>
            <a:rPr lang="ro-RO" sz="1400" b="1" dirty="0"/>
            <a:t>Fondul </a:t>
          </a:r>
          <a:r>
            <a:rPr lang="ro-RO" sz="1400" b="1" dirty="0">
              <a:latin typeface="+mn-lt"/>
            </a:rPr>
            <a:t>apelor</a:t>
          </a:r>
          <a:r>
            <a:rPr lang="ro-RO" sz="1400" b="1" dirty="0"/>
            <a:t>: 19,0 ha (râul ICHEL, râul CULA)</a:t>
          </a:r>
        </a:p>
      </dgm:t>
    </dgm:pt>
    <dgm:pt modelId="{E2F1E143-2FFA-485A-AE62-BE6FC30E1C96}" type="parTrans" cxnId="{B81EDCC4-F75B-4A66-AD50-DFF60CF55071}">
      <dgm:prSet/>
      <dgm:spPr/>
      <dgm:t>
        <a:bodyPr/>
        <a:lstStyle/>
        <a:p>
          <a:endParaRPr lang="ro-RO"/>
        </a:p>
      </dgm:t>
    </dgm:pt>
    <dgm:pt modelId="{227BCF63-7AB5-403D-85AD-261152F29EE1}" type="sibTrans" cxnId="{B81EDCC4-F75B-4A66-AD50-DFF60CF55071}">
      <dgm:prSet/>
      <dgm:spPr/>
      <dgm:t>
        <a:bodyPr/>
        <a:lstStyle/>
        <a:p>
          <a:endParaRPr lang="ro-RO"/>
        </a:p>
      </dgm:t>
    </dgm:pt>
    <dgm:pt modelId="{54A0B288-E6AF-4890-8E89-5426D0A94F3E}">
      <dgm:prSet phldrT="[Text]" phldr="0" custT="1"/>
      <dgm:spPr>
        <a:solidFill>
          <a:schemeClr val="tx2">
            <a:lumMod val="20000"/>
            <a:lumOff val="80000"/>
          </a:schemeClr>
        </a:solidFill>
      </dgm:spPr>
      <dgm:t>
        <a:bodyPr/>
        <a:lstStyle/>
        <a:p>
          <a:r>
            <a:rPr lang="ro-RO" sz="2400" b="1" dirty="0">
              <a:solidFill>
                <a:schemeClr val="tx1"/>
              </a:solidFill>
            </a:rPr>
            <a:t>Proprietatea APL:</a:t>
          </a:r>
          <a:br>
            <a:rPr lang="ro-RO" sz="2400" b="1" dirty="0">
              <a:solidFill>
                <a:schemeClr val="tx1"/>
              </a:solidFill>
            </a:rPr>
          </a:br>
          <a:r>
            <a:rPr lang="ro-RO" sz="2400" b="1" dirty="0">
              <a:solidFill>
                <a:schemeClr val="tx1"/>
              </a:solidFill>
            </a:rPr>
            <a:t>1 580,49 ha</a:t>
          </a:r>
        </a:p>
      </dgm:t>
    </dgm:pt>
    <dgm:pt modelId="{529A43E7-6033-4A0B-890A-529314D64E44}" type="parTrans" cxnId="{8ED48FB1-FF03-493D-AE05-CE6D1CB9259C}">
      <dgm:prSet/>
      <dgm:spPr/>
      <dgm:t>
        <a:bodyPr/>
        <a:lstStyle/>
        <a:p>
          <a:endParaRPr lang="ro-RO"/>
        </a:p>
      </dgm:t>
    </dgm:pt>
    <dgm:pt modelId="{36045E65-A27F-4D1C-971C-2121957616F6}" type="sibTrans" cxnId="{8ED48FB1-FF03-493D-AE05-CE6D1CB9259C}">
      <dgm:prSet/>
      <dgm:spPr/>
      <dgm:t>
        <a:bodyPr/>
        <a:lstStyle/>
        <a:p>
          <a:endParaRPr lang="ro-RO"/>
        </a:p>
      </dgm:t>
    </dgm:pt>
    <dgm:pt modelId="{BDA76608-BABA-4B17-9FC9-6FED2F240CB9}">
      <dgm:prSet phldrT="[Text]" phldr="0" custT="1"/>
      <dgm:spPr>
        <a:solidFill>
          <a:schemeClr val="tx2">
            <a:lumMod val="20000"/>
            <a:lumOff val="80000"/>
            <a:alpha val="90000"/>
          </a:schemeClr>
        </a:solidFill>
      </dgm:spPr>
      <dgm:t>
        <a:bodyPr/>
        <a:lstStyle/>
        <a:p>
          <a:r>
            <a:rPr lang="ro-RO" sz="1400" b="1" dirty="0"/>
            <a:t>Terenurile s. Bravicea: 201,59 ha (străzi, drumuri, râpi, terenuri aferente construcțiilor social-economice: stadion, piețe, grădinița, școala, rezerva primăriei 5% etc.)</a:t>
          </a:r>
        </a:p>
      </dgm:t>
    </dgm:pt>
    <dgm:pt modelId="{EAC00DF8-5D3A-4C64-ABD1-6A8DAD8D611B}" type="parTrans" cxnId="{929B8E26-B4B3-46CA-B51F-957CF031B7CE}">
      <dgm:prSet/>
      <dgm:spPr/>
      <dgm:t>
        <a:bodyPr/>
        <a:lstStyle/>
        <a:p>
          <a:endParaRPr lang="ro-RO"/>
        </a:p>
      </dgm:t>
    </dgm:pt>
    <dgm:pt modelId="{7A6E59C3-CF70-4AA9-9CE4-42CD32F53FE0}" type="sibTrans" cxnId="{929B8E26-B4B3-46CA-B51F-957CF031B7CE}">
      <dgm:prSet/>
      <dgm:spPr/>
      <dgm:t>
        <a:bodyPr/>
        <a:lstStyle/>
        <a:p>
          <a:endParaRPr lang="ro-RO"/>
        </a:p>
      </dgm:t>
    </dgm:pt>
    <dgm:pt modelId="{FA91CA18-A1D4-41F3-A897-470FF40F5316}">
      <dgm:prSet phldrT="[Text]" phldr="0" custT="1"/>
      <dgm:spPr>
        <a:solidFill>
          <a:schemeClr val="tx2">
            <a:lumMod val="20000"/>
            <a:lumOff val="80000"/>
            <a:alpha val="90000"/>
          </a:schemeClr>
        </a:solidFill>
      </dgm:spPr>
      <dgm:t>
        <a:bodyPr/>
        <a:lstStyle/>
        <a:p>
          <a:r>
            <a:rPr lang="ro-RO" sz="1400" b="1" dirty="0"/>
            <a:t>Terenuri cu destinație industrială: 1,85 ha (moara)</a:t>
          </a:r>
        </a:p>
      </dgm:t>
    </dgm:pt>
    <dgm:pt modelId="{34374834-2F83-4971-9D1A-A286E68980A5}" type="parTrans" cxnId="{49575715-80F2-4093-B38D-DC3336084163}">
      <dgm:prSet/>
      <dgm:spPr/>
      <dgm:t>
        <a:bodyPr/>
        <a:lstStyle/>
        <a:p>
          <a:endParaRPr lang="ro-RO"/>
        </a:p>
      </dgm:t>
    </dgm:pt>
    <dgm:pt modelId="{27625395-513E-48DF-A312-B1C85A042F23}" type="sibTrans" cxnId="{49575715-80F2-4093-B38D-DC3336084163}">
      <dgm:prSet/>
      <dgm:spPr/>
      <dgm:t>
        <a:bodyPr/>
        <a:lstStyle/>
        <a:p>
          <a:endParaRPr lang="ro-RO"/>
        </a:p>
      </dgm:t>
    </dgm:pt>
    <dgm:pt modelId="{2FB31A55-0A0A-4E85-AA55-41CA7DA8A354}">
      <dgm:prSet phldrT="[Text]" phldr="0" custT="1"/>
      <dgm:spPr>
        <a:solidFill>
          <a:schemeClr val="accent2">
            <a:lumMod val="20000"/>
            <a:lumOff val="80000"/>
          </a:schemeClr>
        </a:solidFill>
      </dgm:spPr>
      <dgm:t>
        <a:bodyPr/>
        <a:lstStyle/>
        <a:p>
          <a:r>
            <a:rPr lang="ro-RO" sz="2400" b="1" dirty="0">
              <a:solidFill>
                <a:schemeClr val="tx1"/>
              </a:solidFill>
            </a:rPr>
            <a:t>Proprietatea privată:</a:t>
          </a:r>
          <a:br>
            <a:rPr lang="ro-RO" sz="2400" b="1" dirty="0">
              <a:solidFill>
                <a:schemeClr val="tx1"/>
              </a:solidFill>
            </a:rPr>
          </a:br>
          <a:r>
            <a:rPr lang="ro-RO" sz="2400" b="1" dirty="0">
              <a:solidFill>
                <a:schemeClr val="tx1"/>
              </a:solidFill>
            </a:rPr>
            <a:t>2 096,32 ha</a:t>
          </a:r>
        </a:p>
      </dgm:t>
    </dgm:pt>
    <dgm:pt modelId="{AC6C839E-E53B-477B-957A-979482CA430D}" type="parTrans" cxnId="{F3D8CF27-7BD6-4E8B-B63E-1A0346390D08}">
      <dgm:prSet/>
      <dgm:spPr/>
      <dgm:t>
        <a:bodyPr/>
        <a:lstStyle/>
        <a:p>
          <a:endParaRPr lang="ro-RO"/>
        </a:p>
      </dgm:t>
    </dgm:pt>
    <dgm:pt modelId="{C71F0CD8-DA77-4339-A747-EB804F4B17E5}" type="sibTrans" cxnId="{F3D8CF27-7BD6-4E8B-B63E-1A0346390D08}">
      <dgm:prSet/>
      <dgm:spPr/>
      <dgm:t>
        <a:bodyPr/>
        <a:lstStyle/>
        <a:p>
          <a:endParaRPr lang="ro-RO"/>
        </a:p>
      </dgm:t>
    </dgm:pt>
    <dgm:pt modelId="{075A8FC3-C1B5-4FBE-AD66-E000F1DB51EE}">
      <dgm:prSet phldrT="[Text]" phldr="0" custT="1"/>
      <dgm:spPr>
        <a:solidFill>
          <a:schemeClr val="accent2">
            <a:lumMod val="20000"/>
            <a:lumOff val="80000"/>
            <a:alpha val="90000"/>
          </a:schemeClr>
        </a:solidFill>
      </dgm:spPr>
      <dgm:t>
        <a:bodyPr/>
        <a:lstStyle/>
        <a:p>
          <a:r>
            <a:rPr lang="ro-RO" sz="1400" b="1" dirty="0"/>
            <a:t>Loturi de pe lângă casă și sub construcții: 487,27 ha</a:t>
          </a:r>
        </a:p>
      </dgm:t>
    </dgm:pt>
    <dgm:pt modelId="{92C9F201-905A-486E-B315-F33B3AC1E26B}" type="parTrans" cxnId="{FBD0093A-AB11-41C6-8F11-548516CB681F}">
      <dgm:prSet/>
      <dgm:spPr/>
      <dgm:t>
        <a:bodyPr/>
        <a:lstStyle/>
        <a:p>
          <a:endParaRPr lang="ro-RO"/>
        </a:p>
      </dgm:t>
    </dgm:pt>
    <dgm:pt modelId="{0503A85D-48C8-44DC-87CF-6B340C34B4B8}" type="sibTrans" cxnId="{FBD0093A-AB11-41C6-8F11-548516CB681F}">
      <dgm:prSet/>
      <dgm:spPr/>
      <dgm:t>
        <a:bodyPr/>
        <a:lstStyle/>
        <a:p>
          <a:endParaRPr lang="ro-RO"/>
        </a:p>
      </dgm:t>
    </dgm:pt>
    <dgm:pt modelId="{B1CCDC7F-BD58-4236-A8CE-87C637C9C533}">
      <dgm:prSet phldrT="[Text]" phldr="0" custT="1"/>
      <dgm:spPr>
        <a:solidFill>
          <a:schemeClr val="accent2">
            <a:lumMod val="20000"/>
            <a:lumOff val="80000"/>
            <a:alpha val="90000"/>
          </a:schemeClr>
        </a:solidFill>
      </dgm:spPr>
      <dgm:t>
        <a:bodyPr/>
        <a:lstStyle/>
        <a:p>
          <a:r>
            <a:rPr lang="ro-RO" sz="1400" b="1" dirty="0"/>
            <a:t>Terenuri cu destinație agricolă (cote, terenuri agricole procurate prin vânzare/cumpărare): 1 566,79 ha</a:t>
          </a:r>
        </a:p>
      </dgm:t>
    </dgm:pt>
    <dgm:pt modelId="{49FD370A-FB49-4E5F-8283-B5A6381B2310}" type="parTrans" cxnId="{AD4D9B35-0887-4BAF-B460-89E36CDEAB3D}">
      <dgm:prSet/>
      <dgm:spPr/>
      <dgm:t>
        <a:bodyPr/>
        <a:lstStyle/>
        <a:p>
          <a:endParaRPr lang="ro-RO"/>
        </a:p>
      </dgm:t>
    </dgm:pt>
    <dgm:pt modelId="{A7B68C1D-5639-454B-81A3-CB03C5FF42F5}" type="sibTrans" cxnId="{AD4D9B35-0887-4BAF-B460-89E36CDEAB3D}">
      <dgm:prSet/>
      <dgm:spPr/>
      <dgm:t>
        <a:bodyPr/>
        <a:lstStyle/>
        <a:p>
          <a:endParaRPr lang="ro-RO"/>
        </a:p>
      </dgm:t>
    </dgm:pt>
    <dgm:pt modelId="{638F1EE3-7948-4196-853F-2C4C27CE6172}">
      <dgm:prSet phldrT="[Text]" phldr="0" custT="1"/>
      <dgm:spPr>
        <a:solidFill>
          <a:schemeClr val="accent3">
            <a:lumMod val="20000"/>
            <a:lumOff val="80000"/>
            <a:alpha val="90000"/>
          </a:schemeClr>
        </a:solidFill>
      </dgm:spPr>
      <dgm:t>
        <a:bodyPr/>
        <a:lstStyle/>
        <a:p>
          <a:r>
            <a:rPr lang="ro-RO" sz="1400" b="1" dirty="0"/>
            <a:t>Terenuri destinate industriei, transporturilor, telecomunicațiilor ș.a. destinații speciale: 77,63 ha (Oficiul Poștal, Stația Meteo, </a:t>
          </a:r>
          <a:r>
            <a:rPr lang="ro-RO" sz="1400" b="1" dirty="0" err="1"/>
            <a:t>Moldcell</a:t>
          </a:r>
          <a:r>
            <a:rPr lang="ro-RO" sz="1400" b="1" dirty="0"/>
            <a:t>, rețele electrice, trasee principale)</a:t>
          </a:r>
        </a:p>
      </dgm:t>
    </dgm:pt>
    <dgm:pt modelId="{6CF0B890-C317-4F5F-832C-EE19B2A65CEA}" type="parTrans" cxnId="{A7900D8C-3CA8-46E2-9E8C-E8211C5F50C9}">
      <dgm:prSet/>
      <dgm:spPr/>
      <dgm:t>
        <a:bodyPr/>
        <a:lstStyle/>
        <a:p>
          <a:endParaRPr lang="ro-RO"/>
        </a:p>
      </dgm:t>
    </dgm:pt>
    <dgm:pt modelId="{6EAD30E6-8414-41CB-9381-EAE4B5A71620}" type="sibTrans" cxnId="{A7900D8C-3CA8-46E2-9E8C-E8211C5F50C9}">
      <dgm:prSet/>
      <dgm:spPr/>
      <dgm:t>
        <a:bodyPr/>
        <a:lstStyle/>
        <a:p>
          <a:endParaRPr lang="ro-RO"/>
        </a:p>
      </dgm:t>
    </dgm:pt>
    <dgm:pt modelId="{D1C09357-AFAD-47E5-9E2B-57AAB2029209}">
      <dgm:prSet phldrT="[Text]" phldr="0" custT="1"/>
      <dgm:spPr>
        <a:solidFill>
          <a:schemeClr val="tx2">
            <a:lumMod val="20000"/>
            <a:lumOff val="80000"/>
            <a:alpha val="90000"/>
          </a:schemeClr>
        </a:solidFill>
      </dgm:spPr>
      <dgm:t>
        <a:bodyPr/>
        <a:lstStyle/>
        <a:p>
          <a:r>
            <a:rPr lang="ro-RO" sz="1400" b="1" dirty="0"/>
            <a:t>Fondul silvic: 484,30 ha (păduri, fâșii de protecție)</a:t>
          </a:r>
        </a:p>
      </dgm:t>
    </dgm:pt>
    <dgm:pt modelId="{13BBB4A9-708C-4B73-B95C-FA1DC83E3507}" type="parTrans" cxnId="{2CDB8D94-9170-4935-BDD7-B698ED3F6B54}">
      <dgm:prSet/>
      <dgm:spPr/>
      <dgm:t>
        <a:bodyPr/>
        <a:lstStyle/>
        <a:p>
          <a:endParaRPr lang="ro-RO"/>
        </a:p>
      </dgm:t>
    </dgm:pt>
    <dgm:pt modelId="{523799B5-F2A3-4C90-9CDC-29EB658AED8E}" type="sibTrans" cxnId="{2CDB8D94-9170-4935-BDD7-B698ED3F6B54}">
      <dgm:prSet/>
      <dgm:spPr/>
      <dgm:t>
        <a:bodyPr/>
        <a:lstStyle/>
        <a:p>
          <a:endParaRPr lang="ro-RO"/>
        </a:p>
      </dgm:t>
    </dgm:pt>
    <dgm:pt modelId="{6F8688A6-5407-4686-B8E3-6E28D3695B2D}">
      <dgm:prSet phldrT="[Text]" phldr="0" custT="1"/>
      <dgm:spPr>
        <a:solidFill>
          <a:schemeClr val="tx2">
            <a:lumMod val="20000"/>
            <a:lumOff val="80000"/>
            <a:alpha val="90000"/>
          </a:schemeClr>
        </a:solidFill>
      </dgm:spPr>
      <dgm:t>
        <a:bodyPr/>
        <a:lstStyle/>
        <a:p>
          <a:r>
            <a:rPr lang="ro-RO" sz="1400" b="1" dirty="0"/>
            <a:t>Fondul apelor: 67,0 ha (mlaștini, iazuri)</a:t>
          </a:r>
        </a:p>
      </dgm:t>
    </dgm:pt>
    <dgm:pt modelId="{4A6E6773-4407-4881-AF13-5C1C57A04464}" type="parTrans" cxnId="{A36A29DA-D6DE-4C6C-809D-EE5C0E0704BE}">
      <dgm:prSet/>
      <dgm:spPr/>
      <dgm:t>
        <a:bodyPr/>
        <a:lstStyle/>
        <a:p>
          <a:endParaRPr lang="ro-RO"/>
        </a:p>
      </dgm:t>
    </dgm:pt>
    <dgm:pt modelId="{6E3E2472-14FF-492C-AFAF-2640A09C3E82}" type="sibTrans" cxnId="{A36A29DA-D6DE-4C6C-809D-EE5C0E0704BE}">
      <dgm:prSet/>
      <dgm:spPr/>
      <dgm:t>
        <a:bodyPr/>
        <a:lstStyle/>
        <a:p>
          <a:endParaRPr lang="ro-RO"/>
        </a:p>
      </dgm:t>
    </dgm:pt>
    <dgm:pt modelId="{B7DD5405-0A41-4B6A-B995-067FE6A6BE65}">
      <dgm:prSet phldrT="[Text]" phldr="0" custT="1"/>
      <dgm:spPr>
        <a:solidFill>
          <a:schemeClr val="tx2">
            <a:lumMod val="20000"/>
            <a:lumOff val="80000"/>
            <a:alpha val="90000"/>
          </a:schemeClr>
        </a:solidFill>
      </dgm:spPr>
      <dgm:t>
        <a:bodyPr/>
        <a:lstStyle/>
        <a:p>
          <a:r>
            <a:rPr lang="ro-RO" sz="1400" b="1" dirty="0"/>
            <a:t>Terenuri fondul de rezervă: 825,75 ha (pășuni, fânețe, terenuri degradate, drumuri extravilan, terenuri pentru dezvoltarea social-culturală)</a:t>
          </a:r>
        </a:p>
      </dgm:t>
    </dgm:pt>
    <dgm:pt modelId="{6A11D6E9-2C33-4072-A724-AB430AE45341}" type="parTrans" cxnId="{8D37F072-5E5F-454A-A8BA-F604E4CA9C9A}">
      <dgm:prSet/>
      <dgm:spPr/>
      <dgm:t>
        <a:bodyPr/>
        <a:lstStyle/>
        <a:p>
          <a:endParaRPr lang="ro-RO"/>
        </a:p>
      </dgm:t>
    </dgm:pt>
    <dgm:pt modelId="{C44B274C-546A-45AD-AE41-F73A90EAF9A5}" type="sibTrans" cxnId="{8D37F072-5E5F-454A-A8BA-F604E4CA9C9A}">
      <dgm:prSet/>
      <dgm:spPr/>
      <dgm:t>
        <a:bodyPr/>
        <a:lstStyle/>
        <a:p>
          <a:endParaRPr lang="ro-RO"/>
        </a:p>
      </dgm:t>
    </dgm:pt>
    <dgm:pt modelId="{C64A0E01-E83F-4EE5-828F-0C34F9E9F539}">
      <dgm:prSet phldrT="[Text]" phldr="0" custT="1"/>
      <dgm:spPr>
        <a:solidFill>
          <a:schemeClr val="accent2">
            <a:lumMod val="20000"/>
            <a:lumOff val="80000"/>
            <a:alpha val="90000"/>
          </a:schemeClr>
        </a:solidFill>
      </dgm:spPr>
      <dgm:t>
        <a:bodyPr/>
        <a:lstStyle/>
        <a:p>
          <a:r>
            <a:rPr lang="ro-RO" sz="1400" b="1" dirty="0"/>
            <a:t>Fondul silvic: (păduri plantate în bază de contract): 38,19 ha</a:t>
          </a:r>
        </a:p>
      </dgm:t>
    </dgm:pt>
    <dgm:pt modelId="{88DD3540-EF9D-4C62-B0E6-981E3D9F3CD2}" type="parTrans" cxnId="{AC81B693-F395-44BA-B6EF-22092613A308}">
      <dgm:prSet/>
      <dgm:spPr/>
      <dgm:t>
        <a:bodyPr/>
        <a:lstStyle/>
        <a:p>
          <a:endParaRPr lang="ro-RO"/>
        </a:p>
      </dgm:t>
    </dgm:pt>
    <dgm:pt modelId="{62DDA5C5-5169-41BD-83DE-3AF3FE6890B2}" type="sibTrans" cxnId="{AC81B693-F395-44BA-B6EF-22092613A308}">
      <dgm:prSet/>
      <dgm:spPr/>
      <dgm:t>
        <a:bodyPr/>
        <a:lstStyle/>
        <a:p>
          <a:endParaRPr lang="ro-RO"/>
        </a:p>
      </dgm:t>
    </dgm:pt>
    <dgm:pt modelId="{49DD2702-76BD-4199-81D7-59A72886DDEE}">
      <dgm:prSet phldrT="[Text]" phldr="0" custT="1"/>
      <dgm:spPr>
        <a:solidFill>
          <a:schemeClr val="accent2">
            <a:lumMod val="20000"/>
            <a:lumOff val="80000"/>
            <a:alpha val="90000"/>
          </a:schemeClr>
        </a:solidFill>
      </dgm:spPr>
      <dgm:t>
        <a:bodyPr/>
        <a:lstStyle/>
        <a:p>
          <a:r>
            <a:rPr lang="ro-RO" sz="1400" b="1" dirty="0"/>
            <a:t>Terenuri cu destinație industrială și altele: 4,07 ha</a:t>
          </a:r>
          <a:br>
            <a:rPr lang="ro-RO" sz="1400" b="1" dirty="0"/>
          </a:br>
          <a:r>
            <a:rPr lang="ro-RO" sz="1400" b="1" dirty="0"/>
            <a:t>(S.R.L. IONELAGIL, Fabrica de pâine, S.R.L. ELVIRAL, S.A. MOLDTELECOM, Casa de deservire socială, Î.I. Aga Ion, Î.I. ZID TOT PRIM, Piața)</a:t>
          </a:r>
        </a:p>
      </dgm:t>
    </dgm:pt>
    <dgm:pt modelId="{D295785F-73BC-46CC-B09C-C33E265FA2C5}" type="parTrans" cxnId="{AA62E616-5C40-4E16-B41C-597FFBFA2F00}">
      <dgm:prSet/>
      <dgm:spPr/>
      <dgm:t>
        <a:bodyPr/>
        <a:lstStyle/>
        <a:p>
          <a:endParaRPr lang="ro-RO"/>
        </a:p>
      </dgm:t>
    </dgm:pt>
    <dgm:pt modelId="{C33C4A4E-9ABB-4108-8A6A-6DA86A1E74B6}" type="sibTrans" cxnId="{AA62E616-5C40-4E16-B41C-597FFBFA2F00}">
      <dgm:prSet/>
      <dgm:spPr/>
      <dgm:t>
        <a:bodyPr/>
        <a:lstStyle/>
        <a:p>
          <a:endParaRPr lang="ro-RO"/>
        </a:p>
      </dgm:t>
    </dgm:pt>
    <dgm:pt modelId="{AEACBA2A-F6B3-4237-B245-34A54C86EE60}" type="pres">
      <dgm:prSet presAssocID="{052A8550-1349-40F1-B808-550C8B27889F}" presName="Name0" presStyleCnt="0">
        <dgm:presLayoutVars>
          <dgm:dir/>
          <dgm:animLvl val="lvl"/>
          <dgm:resizeHandles val="exact"/>
        </dgm:presLayoutVars>
      </dgm:prSet>
      <dgm:spPr/>
    </dgm:pt>
    <dgm:pt modelId="{7E6D8875-07D2-47D4-BD45-03933ADC43E1}" type="pres">
      <dgm:prSet presAssocID="{AAFC9422-35E0-4CF9-9488-82377AAB00B5}" presName="linNode" presStyleCnt="0"/>
      <dgm:spPr/>
    </dgm:pt>
    <dgm:pt modelId="{945AD471-86A6-4FC8-95B0-AE1C016679DE}" type="pres">
      <dgm:prSet presAssocID="{AAFC9422-35E0-4CF9-9488-82377AAB00B5}" presName="parentText" presStyleLbl="node1" presStyleIdx="0" presStyleCnt="3">
        <dgm:presLayoutVars>
          <dgm:chMax val="1"/>
          <dgm:bulletEnabled val="1"/>
        </dgm:presLayoutVars>
      </dgm:prSet>
      <dgm:spPr/>
    </dgm:pt>
    <dgm:pt modelId="{4454E4FF-A476-41E9-9591-6FDA5015933E}" type="pres">
      <dgm:prSet presAssocID="{AAFC9422-35E0-4CF9-9488-82377AAB00B5}" presName="descendantText" presStyleLbl="alignAccFollowNode1" presStyleIdx="0" presStyleCnt="3" custScaleX="99214" custScaleY="113255">
        <dgm:presLayoutVars>
          <dgm:bulletEnabled val="1"/>
        </dgm:presLayoutVars>
      </dgm:prSet>
      <dgm:spPr/>
    </dgm:pt>
    <dgm:pt modelId="{39F1E175-C4A8-4326-B375-35BBDD5F0705}" type="pres">
      <dgm:prSet presAssocID="{E506837C-13C6-43F1-B5CB-B21BB3795ECD}" presName="sp" presStyleCnt="0"/>
      <dgm:spPr/>
    </dgm:pt>
    <dgm:pt modelId="{5AF7E6E4-FD60-4E06-B53E-392868C19514}" type="pres">
      <dgm:prSet presAssocID="{54A0B288-E6AF-4890-8E89-5426D0A94F3E}" presName="linNode" presStyleCnt="0"/>
      <dgm:spPr/>
    </dgm:pt>
    <dgm:pt modelId="{F2F55B57-301D-4FB7-9AAA-BD1CED880802}" type="pres">
      <dgm:prSet presAssocID="{54A0B288-E6AF-4890-8E89-5426D0A94F3E}" presName="parentText" presStyleLbl="node1" presStyleIdx="1" presStyleCnt="3">
        <dgm:presLayoutVars>
          <dgm:chMax val="1"/>
          <dgm:bulletEnabled val="1"/>
        </dgm:presLayoutVars>
      </dgm:prSet>
      <dgm:spPr/>
    </dgm:pt>
    <dgm:pt modelId="{329ACDD6-6E8E-4D8D-A468-B3C6FDB52BBE}" type="pres">
      <dgm:prSet presAssocID="{54A0B288-E6AF-4890-8E89-5426D0A94F3E}" presName="descendantText" presStyleLbl="alignAccFollowNode1" presStyleIdx="1" presStyleCnt="3" custScaleY="133023">
        <dgm:presLayoutVars>
          <dgm:bulletEnabled val="1"/>
        </dgm:presLayoutVars>
      </dgm:prSet>
      <dgm:spPr/>
    </dgm:pt>
    <dgm:pt modelId="{C243A5BF-514D-44F0-BB34-7FB495268027}" type="pres">
      <dgm:prSet presAssocID="{36045E65-A27F-4D1C-971C-2121957616F6}" presName="sp" presStyleCnt="0"/>
      <dgm:spPr/>
    </dgm:pt>
    <dgm:pt modelId="{0EFFB9D2-E785-4D4D-B643-20D9641DED8A}" type="pres">
      <dgm:prSet presAssocID="{2FB31A55-0A0A-4E85-AA55-41CA7DA8A354}" presName="linNode" presStyleCnt="0"/>
      <dgm:spPr/>
    </dgm:pt>
    <dgm:pt modelId="{D33AB66D-52D2-48A7-AEFD-E2112F04D250}" type="pres">
      <dgm:prSet presAssocID="{2FB31A55-0A0A-4E85-AA55-41CA7DA8A354}" presName="parentText" presStyleLbl="node1" presStyleIdx="2" presStyleCnt="3">
        <dgm:presLayoutVars>
          <dgm:chMax val="1"/>
          <dgm:bulletEnabled val="1"/>
        </dgm:presLayoutVars>
      </dgm:prSet>
      <dgm:spPr/>
    </dgm:pt>
    <dgm:pt modelId="{36DD39DF-5746-45DA-8F85-9C6DDBFF92D6}" type="pres">
      <dgm:prSet presAssocID="{2FB31A55-0A0A-4E85-AA55-41CA7DA8A354}" presName="descendantText" presStyleLbl="alignAccFollowNode1" presStyleIdx="2" presStyleCnt="3" custScaleY="125571">
        <dgm:presLayoutVars>
          <dgm:bulletEnabled val="1"/>
        </dgm:presLayoutVars>
      </dgm:prSet>
      <dgm:spPr/>
    </dgm:pt>
  </dgm:ptLst>
  <dgm:cxnLst>
    <dgm:cxn modelId="{49575715-80F2-4093-B38D-DC3336084163}" srcId="{54A0B288-E6AF-4890-8E89-5426D0A94F3E}" destId="{FA91CA18-A1D4-41F3-A897-470FF40F5316}" srcOrd="3" destOrd="0" parTransId="{34374834-2F83-4971-9D1A-A286E68980A5}" sibTransId="{27625395-513E-48DF-A312-B1C85A042F23}"/>
    <dgm:cxn modelId="{AA62E616-5C40-4E16-B41C-597FFBFA2F00}" srcId="{2FB31A55-0A0A-4E85-AA55-41CA7DA8A354}" destId="{49DD2702-76BD-4199-81D7-59A72886DDEE}" srcOrd="3" destOrd="0" parTransId="{D295785F-73BC-46CC-B09C-C33E265FA2C5}" sibTransId="{C33C4A4E-9ABB-4108-8A6A-6DA86A1E74B6}"/>
    <dgm:cxn modelId="{FF605D1C-4167-462D-80E6-4579C3F80995}" type="presOf" srcId="{D1C09357-AFAD-47E5-9E2B-57AAB2029209}" destId="{329ACDD6-6E8E-4D8D-A468-B3C6FDB52BBE}" srcOrd="0" destOrd="1" presId="urn:microsoft.com/office/officeart/2005/8/layout/vList5"/>
    <dgm:cxn modelId="{C2108321-C2E3-451B-9188-E470BA56BD17}" srcId="{052A8550-1349-40F1-B808-550C8B27889F}" destId="{AAFC9422-35E0-4CF9-9488-82377AAB00B5}" srcOrd="0" destOrd="0" parTransId="{6B50E1D6-26E6-4769-8D4E-7DF4BC658C4E}" sibTransId="{E506837C-13C6-43F1-B5CB-B21BB3795ECD}"/>
    <dgm:cxn modelId="{FD016325-B909-46A4-9DFC-256B6CE06F59}" type="presOf" srcId="{FA91CA18-A1D4-41F3-A897-470FF40F5316}" destId="{329ACDD6-6E8E-4D8D-A468-B3C6FDB52BBE}" srcOrd="0" destOrd="3" presId="urn:microsoft.com/office/officeart/2005/8/layout/vList5"/>
    <dgm:cxn modelId="{929B8E26-B4B3-46CA-B51F-957CF031B7CE}" srcId="{54A0B288-E6AF-4890-8E89-5426D0A94F3E}" destId="{BDA76608-BABA-4B17-9FC9-6FED2F240CB9}" srcOrd="0" destOrd="0" parTransId="{EAC00DF8-5D3A-4C64-ABD1-6A8DAD8D611B}" sibTransId="{7A6E59C3-CF70-4AA9-9CE4-42CD32F53FE0}"/>
    <dgm:cxn modelId="{F3D8CF27-7BD6-4E8B-B63E-1A0346390D08}" srcId="{052A8550-1349-40F1-B808-550C8B27889F}" destId="{2FB31A55-0A0A-4E85-AA55-41CA7DA8A354}" srcOrd="2" destOrd="0" parTransId="{AC6C839E-E53B-477B-957A-979482CA430D}" sibTransId="{C71F0CD8-DA77-4339-A747-EB804F4B17E5}"/>
    <dgm:cxn modelId="{CC597731-FFF6-4D17-AE45-3703A68B9058}" type="presOf" srcId="{AAFC9422-35E0-4CF9-9488-82377AAB00B5}" destId="{945AD471-86A6-4FC8-95B0-AE1C016679DE}" srcOrd="0" destOrd="0" presId="urn:microsoft.com/office/officeart/2005/8/layout/vList5"/>
    <dgm:cxn modelId="{AD4D9B35-0887-4BAF-B460-89E36CDEAB3D}" srcId="{2FB31A55-0A0A-4E85-AA55-41CA7DA8A354}" destId="{B1CCDC7F-BD58-4236-A8CE-87C637C9C533}" srcOrd="1" destOrd="0" parTransId="{49FD370A-FB49-4E5F-8283-B5A6381B2310}" sibTransId="{A7B68C1D-5639-454B-81A3-CB03C5FF42F5}"/>
    <dgm:cxn modelId="{FBD0093A-AB11-41C6-8F11-548516CB681F}" srcId="{2FB31A55-0A0A-4E85-AA55-41CA7DA8A354}" destId="{075A8FC3-C1B5-4FBE-AD66-E000F1DB51EE}" srcOrd="0" destOrd="0" parTransId="{92C9F201-905A-486E-B315-F33B3AC1E26B}" sibTransId="{0503A85D-48C8-44DC-87CF-6B340C34B4B8}"/>
    <dgm:cxn modelId="{8BFDA73D-89FD-4F2C-8383-89E85C06AB69}" type="presOf" srcId="{6F8688A6-5407-4686-B8E3-6E28D3695B2D}" destId="{329ACDD6-6E8E-4D8D-A468-B3C6FDB52BBE}" srcOrd="0" destOrd="2" presId="urn:microsoft.com/office/officeart/2005/8/layout/vList5"/>
    <dgm:cxn modelId="{31575463-D73C-429A-AB6D-AE91F78FDE38}" type="presOf" srcId="{052A8550-1349-40F1-B808-550C8B27889F}" destId="{AEACBA2A-F6B3-4237-B245-34A54C86EE60}" srcOrd="0" destOrd="0" presId="urn:microsoft.com/office/officeart/2005/8/layout/vList5"/>
    <dgm:cxn modelId="{B0112245-F4EB-4E2F-916A-4AE03F05DB07}" type="presOf" srcId="{2D5D39E7-BC72-4A6F-91AA-5946D3E32D5C}" destId="{4454E4FF-A476-41E9-9591-6FDA5015933E}" srcOrd="0" destOrd="1" presId="urn:microsoft.com/office/officeart/2005/8/layout/vList5"/>
    <dgm:cxn modelId="{EDA3EE49-A1D5-418B-A576-98A81F6F022C}" type="presOf" srcId="{C64A0E01-E83F-4EE5-828F-0C34F9E9F539}" destId="{36DD39DF-5746-45DA-8F85-9C6DDBFF92D6}" srcOrd="0" destOrd="2" presId="urn:microsoft.com/office/officeart/2005/8/layout/vList5"/>
    <dgm:cxn modelId="{F79D224D-B012-46EC-97B1-256FC0636695}" srcId="{AAFC9422-35E0-4CF9-9488-82377AAB00B5}" destId="{6B3D98F7-729E-4281-88DE-E1873B6C60D2}" srcOrd="0" destOrd="0" parTransId="{3FE7D406-DB0F-45F2-9588-644BA75CF914}" sibTransId="{83DFED24-E175-4FD0-8217-362A437F2613}"/>
    <dgm:cxn modelId="{80D29E4D-6973-48D6-A57E-84CD037D8C52}" type="presOf" srcId="{B7DD5405-0A41-4B6A-B995-067FE6A6BE65}" destId="{329ACDD6-6E8E-4D8D-A468-B3C6FDB52BBE}" srcOrd="0" destOrd="4" presId="urn:microsoft.com/office/officeart/2005/8/layout/vList5"/>
    <dgm:cxn modelId="{8D37F072-5E5F-454A-A8BA-F604E4CA9C9A}" srcId="{54A0B288-E6AF-4890-8E89-5426D0A94F3E}" destId="{B7DD5405-0A41-4B6A-B995-067FE6A6BE65}" srcOrd="4" destOrd="0" parTransId="{6A11D6E9-2C33-4072-A724-AB430AE45341}" sibTransId="{C44B274C-546A-45AD-AE41-F73A90EAF9A5}"/>
    <dgm:cxn modelId="{9D46377A-0950-45C9-97FB-5D5AC53123FA}" type="presOf" srcId="{638F1EE3-7948-4196-853F-2C4C27CE6172}" destId="{4454E4FF-A476-41E9-9591-6FDA5015933E}" srcOrd="0" destOrd="2" presId="urn:microsoft.com/office/officeart/2005/8/layout/vList5"/>
    <dgm:cxn modelId="{A7900D8C-3CA8-46E2-9E8C-E8211C5F50C9}" srcId="{AAFC9422-35E0-4CF9-9488-82377AAB00B5}" destId="{638F1EE3-7948-4196-853F-2C4C27CE6172}" srcOrd="2" destOrd="0" parTransId="{6CF0B890-C317-4F5F-832C-EE19B2A65CEA}" sibTransId="{6EAD30E6-8414-41CB-9381-EAE4B5A71620}"/>
    <dgm:cxn modelId="{E14EC590-CB0E-47FA-B61E-E4982A16D474}" type="presOf" srcId="{2FB31A55-0A0A-4E85-AA55-41CA7DA8A354}" destId="{D33AB66D-52D2-48A7-AEFD-E2112F04D250}" srcOrd="0" destOrd="0" presId="urn:microsoft.com/office/officeart/2005/8/layout/vList5"/>
    <dgm:cxn modelId="{AC81B693-F395-44BA-B6EF-22092613A308}" srcId="{2FB31A55-0A0A-4E85-AA55-41CA7DA8A354}" destId="{C64A0E01-E83F-4EE5-828F-0C34F9E9F539}" srcOrd="2" destOrd="0" parTransId="{88DD3540-EF9D-4C62-B0E6-981E3D9F3CD2}" sibTransId="{62DDA5C5-5169-41BD-83DE-3AF3FE6890B2}"/>
    <dgm:cxn modelId="{2CDB8D94-9170-4935-BDD7-B698ED3F6B54}" srcId="{54A0B288-E6AF-4890-8E89-5426D0A94F3E}" destId="{D1C09357-AFAD-47E5-9E2B-57AAB2029209}" srcOrd="1" destOrd="0" parTransId="{13BBB4A9-708C-4B73-B95C-FA1DC83E3507}" sibTransId="{523799B5-F2A3-4C90-9CDC-29EB658AED8E}"/>
    <dgm:cxn modelId="{CB0FF4A1-0C17-4D61-801E-6C1BE4AF2F8A}" type="presOf" srcId="{B1CCDC7F-BD58-4236-A8CE-87C637C9C533}" destId="{36DD39DF-5746-45DA-8F85-9C6DDBFF92D6}" srcOrd="0" destOrd="1" presId="urn:microsoft.com/office/officeart/2005/8/layout/vList5"/>
    <dgm:cxn modelId="{8ED48FB1-FF03-493D-AE05-CE6D1CB9259C}" srcId="{052A8550-1349-40F1-B808-550C8B27889F}" destId="{54A0B288-E6AF-4890-8E89-5426D0A94F3E}" srcOrd="1" destOrd="0" parTransId="{529A43E7-6033-4A0B-890A-529314D64E44}" sibTransId="{36045E65-A27F-4D1C-971C-2121957616F6}"/>
    <dgm:cxn modelId="{90EE55BA-ADB8-493D-BC0F-036FB963B491}" type="presOf" srcId="{6B3D98F7-729E-4281-88DE-E1873B6C60D2}" destId="{4454E4FF-A476-41E9-9591-6FDA5015933E}" srcOrd="0" destOrd="0" presId="urn:microsoft.com/office/officeart/2005/8/layout/vList5"/>
    <dgm:cxn modelId="{C10B7BC3-8B6F-4462-85D4-E2515E2FC2F6}" type="presOf" srcId="{075A8FC3-C1B5-4FBE-AD66-E000F1DB51EE}" destId="{36DD39DF-5746-45DA-8F85-9C6DDBFF92D6}" srcOrd="0" destOrd="0" presId="urn:microsoft.com/office/officeart/2005/8/layout/vList5"/>
    <dgm:cxn modelId="{B81EDCC4-F75B-4A66-AD50-DFF60CF55071}" srcId="{AAFC9422-35E0-4CF9-9488-82377AAB00B5}" destId="{2D5D39E7-BC72-4A6F-91AA-5946D3E32D5C}" srcOrd="1" destOrd="0" parTransId="{E2F1E143-2FFA-485A-AE62-BE6FC30E1C96}" sibTransId="{227BCF63-7AB5-403D-85AD-261152F29EE1}"/>
    <dgm:cxn modelId="{DEF79ED6-18B0-4022-83C9-AA1AB85A088F}" type="presOf" srcId="{BDA76608-BABA-4B17-9FC9-6FED2F240CB9}" destId="{329ACDD6-6E8E-4D8D-A468-B3C6FDB52BBE}" srcOrd="0" destOrd="0" presId="urn:microsoft.com/office/officeart/2005/8/layout/vList5"/>
    <dgm:cxn modelId="{CEB664D8-DEA2-41EE-B43B-017EB7A0D1DD}" type="presOf" srcId="{54A0B288-E6AF-4890-8E89-5426D0A94F3E}" destId="{F2F55B57-301D-4FB7-9AAA-BD1CED880802}" srcOrd="0" destOrd="0" presId="urn:microsoft.com/office/officeart/2005/8/layout/vList5"/>
    <dgm:cxn modelId="{A36A29DA-D6DE-4C6C-809D-EE5C0E0704BE}" srcId="{54A0B288-E6AF-4890-8E89-5426D0A94F3E}" destId="{6F8688A6-5407-4686-B8E3-6E28D3695B2D}" srcOrd="2" destOrd="0" parTransId="{4A6E6773-4407-4881-AF13-5C1C57A04464}" sibTransId="{6E3E2472-14FF-492C-AFAF-2640A09C3E82}"/>
    <dgm:cxn modelId="{456A6BEE-C5C2-4306-AB00-A51FBAC6881F}" type="presOf" srcId="{49DD2702-76BD-4199-81D7-59A72886DDEE}" destId="{36DD39DF-5746-45DA-8F85-9C6DDBFF92D6}" srcOrd="0" destOrd="3" presId="urn:microsoft.com/office/officeart/2005/8/layout/vList5"/>
    <dgm:cxn modelId="{9CAD5054-2760-4C93-B1BF-819C6D444696}" type="presParOf" srcId="{AEACBA2A-F6B3-4237-B245-34A54C86EE60}" destId="{7E6D8875-07D2-47D4-BD45-03933ADC43E1}" srcOrd="0" destOrd="0" presId="urn:microsoft.com/office/officeart/2005/8/layout/vList5"/>
    <dgm:cxn modelId="{D3F8E8B5-7E8A-4577-8480-BBAD01676B21}" type="presParOf" srcId="{7E6D8875-07D2-47D4-BD45-03933ADC43E1}" destId="{945AD471-86A6-4FC8-95B0-AE1C016679DE}" srcOrd="0" destOrd="0" presId="urn:microsoft.com/office/officeart/2005/8/layout/vList5"/>
    <dgm:cxn modelId="{FE8B3144-321F-4A6D-A440-4C80D561E06A}" type="presParOf" srcId="{7E6D8875-07D2-47D4-BD45-03933ADC43E1}" destId="{4454E4FF-A476-41E9-9591-6FDA5015933E}" srcOrd="1" destOrd="0" presId="urn:microsoft.com/office/officeart/2005/8/layout/vList5"/>
    <dgm:cxn modelId="{8590D8AC-F39F-4DC9-AFE1-A7F0BA468E53}" type="presParOf" srcId="{AEACBA2A-F6B3-4237-B245-34A54C86EE60}" destId="{39F1E175-C4A8-4326-B375-35BBDD5F0705}" srcOrd="1" destOrd="0" presId="urn:microsoft.com/office/officeart/2005/8/layout/vList5"/>
    <dgm:cxn modelId="{061BD8E9-9B86-4E6D-984C-EB1F15F0FD3B}" type="presParOf" srcId="{AEACBA2A-F6B3-4237-B245-34A54C86EE60}" destId="{5AF7E6E4-FD60-4E06-B53E-392868C19514}" srcOrd="2" destOrd="0" presId="urn:microsoft.com/office/officeart/2005/8/layout/vList5"/>
    <dgm:cxn modelId="{43DA639C-27BA-44DE-932F-3AD093C686D2}" type="presParOf" srcId="{5AF7E6E4-FD60-4E06-B53E-392868C19514}" destId="{F2F55B57-301D-4FB7-9AAA-BD1CED880802}" srcOrd="0" destOrd="0" presId="urn:microsoft.com/office/officeart/2005/8/layout/vList5"/>
    <dgm:cxn modelId="{1971824C-9935-468F-81D4-708429AEDBA2}" type="presParOf" srcId="{5AF7E6E4-FD60-4E06-B53E-392868C19514}" destId="{329ACDD6-6E8E-4D8D-A468-B3C6FDB52BBE}" srcOrd="1" destOrd="0" presId="urn:microsoft.com/office/officeart/2005/8/layout/vList5"/>
    <dgm:cxn modelId="{EE310913-313A-42C5-A3BC-33E782E34AB6}" type="presParOf" srcId="{AEACBA2A-F6B3-4237-B245-34A54C86EE60}" destId="{C243A5BF-514D-44F0-BB34-7FB495268027}" srcOrd="3" destOrd="0" presId="urn:microsoft.com/office/officeart/2005/8/layout/vList5"/>
    <dgm:cxn modelId="{1096ACB3-747A-4752-9665-8E5BD7FCFB76}" type="presParOf" srcId="{AEACBA2A-F6B3-4237-B245-34A54C86EE60}" destId="{0EFFB9D2-E785-4D4D-B643-20D9641DED8A}" srcOrd="4" destOrd="0" presId="urn:microsoft.com/office/officeart/2005/8/layout/vList5"/>
    <dgm:cxn modelId="{A01D1372-E7CB-42D0-A4EF-8D17FFC899E7}" type="presParOf" srcId="{0EFFB9D2-E785-4D4D-B643-20D9641DED8A}" destId="{D33AB66D-52D2-48A7-AEFD-E2112F04D250}" srcOrd="0" destOrd="0" presId="urn:microsoft.com/office/officeart/2005/8/layout/vList5"/>
    <dgm:cxn modelId="{0815D2A9-A053-4D20-B918-ADD1BDE11C28}" type="presParOf" srcId="{0EFFB9D2-E785-4D4D-B643-20D9641DED8A}" destId="{36DD39DF-5746-45DA-8F85-9C6DDBFF92D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3AF4C9-EEBF-4FB5-A9B9-75327ADF3CC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ro-RO"/>
        </a:p>
      </dgm:t>
    </dgm:pt>
    <dgm:pt modelId="{60B690B5-9A2B-4E37-B99D-E131C81A7BCF}">
      <dgm:prSet phldrT="[Text]" custT="1"/>
      <dgm:spPr>
        <a:solidFill>
          <a:schemeClr val="accent4">
            <a:lumMod val="20000"/>
            <a:lumOff val="80000"/>
          </a:schemeClr>
        </a:solidFill>
      </dgm:spPr>
      <dgm:t>
        <a:bodyPr/>
        <a:lstStyle/>
        <a:p>
          <a:pPr marL="0"/>
          <a:r>
            <a:rPr lang="ro-RO" sz="1400" b="1" dirty="0">
              <a:solidFill>
                <a:schemeClr val="tx1"/>
              </a:solidFill>
            </a:rPr>
            <a:t>Construcția a 300 m drum betonat pe str. Viilor 2, spre regiunea Dealul Crucii </a:t>
          </a:r>
        </a:p>
        <a:p>
          <a:pPr marL="0"/>
          <a:r>
            <a:rPr lang="ro-RO" sz="1400" b="1" i="0" dirty="0">
              <a:solidFill>
                <a:schemeClr val="tx1"/>
              </a:solidFill>
              <a:effectLst/>
            </a:rPr>
            <a:t>Valoarea proiectului: 401 483 lei</a:t>
          </a:r>
        </a:p>
        <a:p>
          <a:pPr marL="180975" indent="0"/>
          <a:r>
            <a:rPr lang="ro-RO" sz="1400" b="1" i="0" dirty="0">
              <a:solidFill>
                <a:schemeClr val="tx1"/>
              </a:solidFill>
              <a:effectLst/>
            </a:rPr>
            <a:t>•  326 683 lei 	– contribuția Primăriei Bravicea</a:t>
          </a:r>
        </a:p>
        <a:p>
          <a:pPr marL="180975" indent="0">
            <a:buNone/>
          </a:pPr>
          <a:r>
            <a:rPr lang="ro-RO" sz="1400" b="1" i="0" dirty="0">
              <a:solidFill>
                <a:schemeClr val="tx1"/>
              </a:solidFill>
              <a:effectLst/>
            </a:rPr>
            <a:t>• 74 800 lei 	– contribuția membrilor comunității</a:t>
          </a:r>
          <a:endParaRPr lang="ro-RO" sz="1400" b="1" dirty="0">
            <a:solidFill>
              <a:schemeClr val="tx1"/>
            </a:solidFill>
          </a:endParaRPr>
        </a:p>
      </dgm:t>
    </dgm:pt>
    <dgm:pt modelId="{E5DFAA61-58EE-4A3F-A5DA-1693AEEB5FFE}" type="parTrans" cxnId="{D6E391DC-DEDC-494D-AC5E-49E93CD5A3C1}">
      <dgm:prSet/>
      <dgm:spPr/>
      <dgm:t>
        <a:bodyPr/>
        <a:lstStyle/>
        <a:p>
          <a:endParaRPr lang="ro-RO"/>
        </a:p>
      </dgm:t>
    </dgm:pt>
    <dgm:pt modelId="{50C9393A-BAAA-489C-B8F9-E1965F900032}" type="sibTrans" cxnId="{D6E391DC-DEDC-494D-AC5E-49E93CD5A3C1}">
      <dgm:prSet/>
      <dgm:spPr/>
      <dgm:t>
        <a:bodyPr/>
        <a:lstStyle/>
        <a:p>
          <a:endParaRPr lang="ro-RO"/>
        </a:p>
      </dgm:t>
    </dgm:pt>
    <dgm:pt modelId="{6175933A-3E79-4512-8CBA-34C0D2A4B339}">
      <dgm:prSet phldrT="[Text]" custT="1"/>
      <dgm:spPr>
        <a:solidFill>
          <a:schemeClr val="accent2">
            <a:lumMod val="20000"/>
            <a:lumOff val="80000"/>
          </a:schemeClr>
        </a:solidFill>
      </dgm:spPr>
      <dgm:t>
        <a:bodyPr/>
        <a:lstStyle/>
        <a:p>
          <a:r>
            <a:rPr lang="pt-BR" sz="1400" b="1" dirty="0">
              <a:solidFill>
                <a:schemeClr val="tx1"/>
              </a:solidFill>
            </a:rPr>
            <a:t>Reparația drumurilor</a:t>
          </a:r>
          <a:r>
            <a:rPr lang="ro-RO" sz="1400" b="1" dirty="0">
              <a:solidFill>
                <a:schemeClr val="tx1"/>
              </a:solidFill>
            </a:rPr>
            <a:t> locale</a:t>
          </a:r>
          <a:r>
            <a:rPr lang="pt-BR" sz="1400" b="1" dirty="0">
              <a:solidFill>
                <a:schemeClr val="tx1"/>
              </a:solidFill>
            </a:rPr>
            <a:t> cu autogreiderul: </a:t>
          </a:r>
          <a:r>
            <a:rPr lang="ro-RO" sz="1400" b="1" dirty="0">
              <a:solidFill>
                <a:schemeClr val="tx1"/>
              </a:solidFill>
            </a:rPr>
            <a:t>5,0</a:t>
          </a:r>
          <a:r>
            <a:rPr lang="pt-BR" sz="1400" b="1" dirty="0">
              <a:solidFill>
                <a:schemeClr val="tx1"/>
              </a:solidFill>
            </a:rPr>
            <a:t> mii lei;</a:t>
          </a:r>
          <a:endParaRPr lang="ro-RO" sz="1400" b="1" dirty="0">
            <a:solidFill>
              <a:schemeClr val="tx1"/>
            </a:solidFill>
          </a:endParaRPr>
        </a:p>
      </dgm:t>
    </dgm:pt>
    <dgm:pt modelId="{2C402130-3ABE-4850-9299-4D5F93CEDCB6}" type="parTrans" cxnId="{AB20DE1D-02EB-4BB1-8670-E30FDDEA938A}">
      <dgm:prSet/>
      <dgm:spPr/>
      <dgm:t>
        <a:bodyPr/>
        <a:lstStyle/>
        <a:p>
          <a:endParaRPr lang="ro-RO"/>
        </a:p>
      </dgm:t>
    </dgm:pt>
    <dgm:pt modelId="{B26D5AE3-3EEB-47D7-8D5B-627977C0EAF8}" type="sibTrans" cxnId="{AB20DE1D-02EB-4BB1-8670-E30FDDEA938A}">
      <dgm:prSet/>
      <dgm:spPr/>
      <dgm:t>
        <a:bodyPr/>
        <a:lstStyle/>
        <a:p>
          <a:endParaRPr lang="ro-RO"/>
        </a:p>
      </dgm:t>
    </dgm:pt>
    <dgm:pt modelId="{84FAD4A1-6350-434E-B844-1BA3F8E56C7C}">
      <dgm:prSet phldrT="[Text]" custT="1"/>
      <dgm:spPr>
        <a:solidFill>
          <a:schemeClr val="accent5">
            <a:lumMod val="20000"/>
            <a:lumOff val="80000"/>
          </a:schemeClr>
        </a:solidFill>
      </dgm:spPr>
      <dgm:t>
        <a:bodyPr/>
        <a:lstStyle/>
        <a:p>
          <a:r>
            <a:rPr lang="it-IT" sz="1400" b="1" dirty="0">
              <a:solidFill>
                <a:schemeClr val="tx1"/>
              </a:solidFill>
            </a:rPr>
            <a:t>Utilizarea motorinei: </a:t>
          </a:r>
          <a:r>
            <a:rPr lang="ro-RO" sz="1400" b="1" dirty="0">
              <a:solidFill>
                <a:schemeClr val="tx1"/>
              </a:solidFill>
            </a:rPr>
            <a:t>8,8</a:t>
          </a:r>
          <a:r>
            <a:rPr lang="it-IT" sz="1400" b="1" dirty="0">
              <a:solidFill>
                <a:schemeClr val="tx1"/>
              </a:solidFill>
            </a:rPr>
            <a:t> mii lei</a:t>
          </a:r>
          <a:endParaRPr lang="ro-RO" sz="1400" b="1" dirty="0">
            <a:solidFill>
              <a:schemeClr val="tx1"/>
            </a:solidFill>
          </a:endParaRPr>
        </a:p>
        <a:p>
          <a:r>
            <a:rPr lang="ro-RO" sz="1400" b="1" dirty="0">
              <a:solidFill>
                <a:schemeClr val="tx1"/>
              </a:solidFill>
            </a:rPr>
            <a:t>Procurarea pietrișului și betonului: 376,1 mii lei</a:t>
          </a:r>
        </a:p>
      </dgm:t>
    </dgm:pt>
    <dgm:pt modelId="{DF5D0166-36E4-4D94-BC2A-358097345E5F}" type="parTrans" cxnId="{3DC7B55A-3B92-4F36-B773-4BE1EEB491FF}">
      <dgm:prSet/>
      <dgm:spPr/>
      <dgm:t>
        <a:bodyPr/>
        <a:lstStyle/>
        <a:p>
          <a:endParaRPr lang="ro-RO"/>
        </a:p>
      </dgm:t>
    </dgm:pt>
    <dgm:pt modelId="{0EC3202E-D472-4E10-8F64-3C1E23D58C92}" type="sibTrans" cxnId="{3DC7B55A-3B92-4F36-B773-4BE1EEB491FF}">
      <dgm:prSet/>
      <dgm:spPr/>
      <dgm:t>
        <a:bodyPr/>
        <a:lstStyle/>
        <a:p>
          <a:endParaRPr lang="ro-RO"/>
        </a:p>
      </dgm:t>
    </dgm:pt>
    <dgm:pt modelId="{4C2F771F-D6D2-40AD-B5E7-6319066C1306}" type="pres">
      <dgm:prSet presAssocID="{AD3AF4C9-EEBF-4FB5-A9B9-75327ADF3CCA}" presName="Name0" presStyleCnt="0">
        <dgm:presLayoutVars>
          <dgm:chMax val="7"/>
          <dgm:chPref val="7"/>
          <dgm:dir/>
        </dgm:presLayoutVars>
      </dgm:prSet>
      <dgm:spPr/>
    </dgm:pt>
    <dgm:pt modelId="{227B9277-1ACE-4962-A53D-678ADA6363C0}" type="pres">
      <dgm:prSet presAssocID="{AD3AF4C9-EEBF-4FB5-A9B9-75327ADF3CCA}" presName="Name1" presStyleCnt="0"/>
      <dgm:spPr/>
    </dgm:pt>
    <dgm:pt modelId="{7370AFB6-70E7-40D4-A83B-505427CB365D}" type="pres">
      <dgm:prSet presAssocID="{AD3AF4C9-EEBF-4FB5-A9B9-75327ADF3CCA}" presName="cycle" presStyleCnt="0"/>
      <dgm:spPr/>
    </dgm:pt>
    <dgm:pt modelId="{210A9297-22E9-4FFE-BF88-611B0E5A4FB6}" type="pres">
      <dgm:prSet presAssocID="{AD3AF4C9-EEBF-4FB5-A9B9-75327ADF3CCA}" presName="srcNode" presStyleLbl="node1" presStyleIdx="0" presStyleCnt="3"/>
      <dgm:spPr/>
    </dgm:pt>
    <dgm:pt modelId="{D798ABFE-3783-41F9-81C8-46E7C790D144}" type="pres">
      <dgm:prSet presAssocID="{AD3AF4C9-EEBF-4FB5-A9B9-75327ADF3CCA}" presName="conn" presStyleLbl="parChTrans1D2" presStyleIdx="0" presStyleCnt="1"/>
      <dgm:spPr/>
    </dgm:pt>
    <dgm:pt modelId="{CAC7F1FA-A328-4118-8A97-1413B409236B}" type="pres">
      <dgm:prSet presAssocID="{AD3AF4C9-EEBF-4FB5-A9B9-75327ADF3CCA}" presName="extraNode" presStyleLbl="node1" presStyleIdx="0" presStyleCnt="3"/>
      <dgm:spPr/>
    </dgm:pt>
    <dgm:pt modelId="{ABC9038D-CC65-4679-907F-2B6092F47010}" type="pres">
      <dgm:prSet presAssocID="{AD3AF4C9-EEBF-4FB5-A9B9-75327ADF3CCA}" presName="dstNode" presStyleLbl="node1" presStyleIdx="0" presStyleCnt="3"/>
      <dgm:spPr/>
    </dgm:pt>
    <dgm:pt modelId="{7EAE4B6C-DB22-428A-B30F-3B55AEECB7AA}" type="pres">
      <dgm:prSet presAssocID="{60B690B5-9A2B-4E37-B99D-E131C81A7BCF}" presName="text_1" presStyleLbl="node1" presStyleIdx="0" presStyleCnt="3" custScaleX="100180" custScaleY="161933">
        <dgm:presLayoutVars>
          <dgm:bulletEnabled val="1"/>
        </dgm:presLayoutVars>
      </dgm:prSet>
      <dgm:spPr/>
    </dgm:pt>
    <dgm:pt modelId="{AD44D0CA-4586-4CDD-A984-23BAC5B4F3E9}" type="pres">
      <dgm:prSet presAssocID="{60B690B5-9A2B-4E37-B99D-E131C81A7BCF}" presName="accent_1" presStyleCnt="0"/>
      <dgm:spPr/>
    </dgm:pt>
    <dgm:pt modelId="{BDB3C26A-4D18-492D-BBFF-22A56BC28658}" type="pres">
      <dgm:prSet presAssocID="{60B690B5-9A2B-4E37-B99D-E131C81A7BCF}" presName="accentRepeatNode" presStyleLbl="solidFgAcc1" presStyleIdx="0" presStyleCnt="3"/>
      <dgm:spPr/>
    </dgm:pt>
    <dgm:pt modelId="{20D3ED3A-2226-4519-A5C3-B1D378987A28}" type="pres">
      <dgm:prSet presAssocID="{6175933A-3E79-4512-8CBA-34C0D2A4B339}" presName="text_2" presStyleLbl="node1" presStyleIdx="1" presStyleCnt="3" custScaleX="100197" custScaleY="135943" custLinFactNeighborY="7827">
        <dgm:presLayoutVars>
          <dgm:bulletEnabled val="1"/>
        </dgm:presLayoutVars>
      </dgm:prSet>
      <dgm:spPr/>
    </dgm:pt>
    <dgm:pt modelId="{116CBB9D-B804-423C-BDF9-C688F7A63667}" type="pres">
      <dgm:prSet presAssocID="{6175933A-3E79-4512-8CBA-34C0D2A4B339}" presName="accent_2" presStyleCnt="0"/>
      <dgm:spPr/>
    </dgm:pt>
    <dgm:pt modelId="{48B0FF77-5A89-40B1-808F-99F02B4D55E8}" type="pres">
      <dgm:prSet presAssocID="{6175933A-3E79-4512-8CBA-34C0D2A4B339}" presName="accentRepeatNode" presStyleLbl="solidFgAcc1" presStyleIdx="1" presStyleCnt="3" custScaleX="97109" custScaleY="97965"/>
      <dgm:spPr/>
    </dgm:pt>
    <dgm:pt modelId="{58EE098F-3634-4F84-9A96-5C14149746E6}" type="pres">
      <dgm:prSet presAssocID="{84FAD4A1-6350-434E-B844-1BA3F8E56C7C}" presName="text_3" presStyleLbl="node1" presStyleIdx="2" presStyleCnt="3" custScaleX="100276" custScaleY="107160">
        <dgm:presLayoutVars>
          <dgm:bulletEnabled val="1"/>
        </dgm:presLayoutVars>
      </dgm:prSet>
      <dgm:spPr/>
    </dgm:pt>
    <dgm:pt modelId="{76DA2250-117C-4563-AAE0-AA1FACF4BD1D}" type="pres">
      <dgm:prSet presAssocID="{84FAD4A1-6350-434E-B844-1BA3F8E56C7C}" presName="accent_3" presStyleCnt="0"/>
      <dgm:spPr/>
    </dgm:pt>
    <dgm:pt modelId="{A84BD9E4-FE6C-4802-A938-2DCB17C39816}" type="pres">
      <dgm:prSet presAssocID="{84FAD4A1-6350-434E-B844-1BA3F8E56C7C}" presName="accentRepeatNode" presStyleLbl="solidFgAcc1" presStyleIdx="2" presStyleCnt="3"/>
      <dgm:spPr/>
    </dgm:pt>
  </dgm:ptLst>
  <dgm:cxnLst>
    <dgm:cxn modelId="{DCB7310D-6B64-4503-ABE5-D95061F7FAA7}" type="presOf" srcId="{84FAD4A1-6350-434E-B844-1BA3F8E56C7C}" destId="{58EE098F-3634-4F84-9A96-5C14149746E6}" srcOrd="0" destOrd="0" presId="urn:microsoft.com/office/officeart/2008/layout/VerticalCurvedList"/>
    <dgm:cxn modelId="{AB20DE1D-02EB-4BB1-8670-E30FDDEA938A}" srcId="{AD3AF4C9-EEBF-4FB5-A9B9-75327ADF3CCA}" destId="{6175933A-3E79-4512-8CBA-34C0D2A4B339}" srcOrd="1" destOrd="0" parTransId="{2C402130-3ABE-4850-9299-4D5F93CEDCB6}" sibTransId="{B26D5AE3-3EEB-47D7-8D5B-627977C0EAF8}"/>
    <dgm:cxn modelId="{4B4FA532-64AA-4855-AAE3-13CA249A29F5}" type="presOf" srcId="{50C9393A-BAAA-489C-B8F9-E1965F900032}" destId="{D798ABFE-3783-41F9-81C8-46E7C790D144}" srcOrd="0" destOrd="0" presId="urn:microsoft.com/office/officeart/2008/layout/VerticalCurvedList"/>
    <dgm:cxn modelId="{ECBC346C-4F8C-4C99-9176-AB86439AB56D}" type="presOf" srcId="{60B690B5-9A2B-4E37-B99D-E131C81A7BCF}" destId="{7EAE4B6C-DB22-428A-B30F-3B55AEECB7AA}" srcOrd="0" destOrd="0" presId="urn:microsoft.com/office/officeart/2008/layout/VerticalCurvedList"/>
    <dgm:cxn modelId="{3DC7B55A-3B92-4F36-B773-4BE1EEB491FF}" srcId="{AD3AF4C9-EEBF-4FB5-A9B9-75327ADF3CCA}" destId="{84FAD4A1-6350-434E-B844-1BA3F8E56C7C}" srcOrd="2" destOrd="0" parTransId="{DF5D0166-36E4-4D94-BC2A-358097345E5F}" sibTransId="{0EC3202E-D472-4E10-8F64-3C1E23D58C92}"/>
    <dgm:cxn modelId="{10D0CD8B-FFD3-44F1-BB9C-E46B4A8FF897}" type="presOf" srcId="{6175933A-3E79-4512-8CBA-34C0D2A4B339}" destId="{20D3ED3A-2226-4519-A5C3-B1D378987A28}" srcOrd="0" destOrd="0" presId="urn:microsoft.com/office/officeart/2008/layout/VerticalCurvedList"/>
    <dgm:cxn modelId="{E93107D6-44B8-42FE-A481-FB9AF4C7096F}" type="presOf" srcId="{AD3AF4C9-EEBF-4FB5-A9B9-75327ADF3CCA}" destId="{4C2F771F-D6D2-40AD-B5E7-6319066C1306}" srcOrd="0" destOrd="0" presId="urn:microsoft.com/office/officeart/2008/layout/VerticalCurvedList"/>
    <dgm:cxn modelId="{D6E391DC-DEDC-494D-AC5E-49E93CD5A3C1}" srcId="{AD3AF4C9-EEBF-4FB5-A9B9-75327ADF3CCA}" destId="{60B690B5-9A2B-4E37-B99D-E131C81A7BCF}" srcOrd="0" destOrd="0" parTransId="{E5DFAA61-58EE-4A3F-A5DA-1693AEEB5FFE}" sibTransId="{50C9393A-BAAA-489C-B8F9-E1965F900032}"/>
    <dgm:cxn modelId="{5DB4BC3D-EE52-48CF-AB0E-8CD95545D436}" type="presParOf" srcId="{4C2F771F-D6D2-40AD-B5E7-6319066C1306}" destId="{227B9277-1ACE-4962-A53D-678ADA6363C0}" srcOrd="0" destOrd="0" presId="urn:microsoft.com/office/officeart/2008/layout/VerticalCurvedList"/>
    <dgm:cxn modelId="{115C3176-E520-46F6-A97A-2246158CA120}" type="presParOf" srcId="{227B9277-1ACE-4962-A53D-678ADA6363C0}" destId="{7370AFB6-70E7-40D4-A83B-505427CB365D}" srcOrd="0" destOrd="0" presId="urn:microsoft.com/office/officeart/2008/layout/VerticalCurvedList"/>
    <dgm:cxn modelId="{ADFA32E2-541B-46BC-9B3A-C658CD26F1A1}" type="presParOf" srcId="{7370AFB6-70E7-40D4-A83B-505427CB365D}" destId="{210A9297-22E9-4FFE-BF88-611B0E5A4FB6}" srcOrd="0" destOrd="0" presId="urn:microsoft.com/office/officeart/2008/layout/VerticalCurvedList"/>
    <dgm:cxn modelId="{DF37E16E-0AD7-4D77-8B4C-44965147BBEB}" type="presParOf" srcId="{7370AFB6-70E7-40D4-A83B-505427CB365D}" destId="{D798ABFE-3783-41F9-81C8-46E7C790D144}" srcOrd="1" destOrd="0" presId="urn:microsoft.com/office/officeart/2008/layout/VerticalCurvedList"/>
    <dgm:cxn modelId="{3D30C272-EC51-4F75-99CA-7A197D785AD6}" type="presParOf" srcId="{7370AFB6-70E7-40D4-A83B-505427CB365D}" destId="{CAC7F1FA-A328-4118-8A97-1413B409236B}" srcOrd="2" destOrd="0" presId="urn:microsoft.com/office/officeart/2008/layout/VerticalCurvedList"/>
    <dgm:cxn modelId="{E4F01F59-DA35-42F1-94B7-FADD96D45115}" type="presParOf" srcId="{7370AFB6-70E7-40D4-A83B-505427CB365D}" destId="{ABC9038D-CC65-4679-907F-2B6092F47010}" srcOrd="3" destOrd="0" presId="urn:microsoft.com/office/officeart/2008/layout/VerticalCurvedList"/>
    <dgm:cxn modelId="{05863EC1-7FD8-4827-A4E6-2080DAB5FE4C}" type="presParOf" srcId="{227B9277-1ACE-4962-A53D-678ADA6363C0}" destId="{7EAE4B6C-DB22-428A-B30F-3B55AEECB7AA}" srcOrd="1" destOrd="0" presId="urn:microsoft.com/office/officeart/2008/layout/VerticalCurvedList"/>
    <dgm:cxn modelId="{CBB145FF-5F3C-4850-BB11-F9F6D6842A20}" type="presParOf" srcId="{227B9277-1ACE-4962-A53D-678ADA6363C0}" destId="{AD44D0CA-4586-4CDD-A984-23BAC5B4F3E9}" srcOrd="2" destOrd="0" presId="urn:microsoft.com/office/officeart/2008/layout/VerticalCurvedList"/>
    <dgm:cxn modelId="{7369F449-9273-46B4-B610-8FE387874B82}" type="presParOf" srcId="{AD44D0CA-4586-4CDD-A984-23BAC5B4F3E9}" destId="{BDB3C26A-4D18-492D-BBFF-22A56BC28658}" srcOrd="0" destOrd="0" presId="urn:microsoft.com/office/officeart/2008/layout/VerticalCurvedList"/>
    <dgm:cxn modelId="{EAF761DF-2202-4353-90AD-7C06982948E5}" type="presParOf" srcId="{227B9277-1ACE-4962-A53D-678ADA6363C0}" destId="{20D3ED3A-2226-4519-A5C3-B1D378987A28}" srcOrd="3" destOrd="0" presId="urn:microsoft.com/office/officeart/2008/layout/VerticalCurvedList"/>
    <dgm:cxn modelId="{A0B6859D-1363-494A-99C3-8708BD4F8F78}" type="presParOf" srcId="{227B9277-1ACE-4962-A53D-678ADA6363C0}" destId="{116CBB9D-B804-423C-BDF9-C688F7A63667}" srcOrd="4" destOrd="0" presId="urn:microsoft.com/office/officeart/2008/layout/VerticalCurvedList"/>
    <dgm:cxn modelId="{61DA61B8-DD1B-4C06-B557-73ABE0C5B274}" type="presParOf" srcId="{116CBB9D-B804-423C-BDF9-C688F7A63667}" destId="{48B0FF77-5A89-40B1-808F-99F02B4D55E8}" srcOrd="0" destOrd="0" presId="urn:microsoft.com/office/officeart/2008/layout/VerticalCurvedList"/>
    <dgm:cxn modelId="{7753FD46-C9F0-4939-BB4A-1B51DE72E763}" type="presParOf" srcId="{227B9277-1ACE-4962-A53D-678ADA6363C0}" destId="{58EE098F-3634-4F84-9A96-5C14149746E6}" srcOrd="5" destOrd="0" presId="urn:microsoft.com/office/officeart/2008/layout/VerticalCurvedList"/>
    <dgm:cxn modelId="{844FA383-694A-4DD4-B81B-661ABA2D99CD}" type="presParOf" srcId="{227B9277-1ACE-4962-A53D-678ADA6363C0}" destId="{76DA2250-117C-4563-AAE0-AA1FACF4BD1D}" srcOrd="6" destOrd="0" presId="urn:microsoft.com/office/officeart/2008/layout/VerticalCurvedList"/>
    <dgm:cxn modelId="{2F7A5231-BBE1-4AFD-9D2F-893D296C3B6D}" type="presParOf" srcId="{76DA2250-117C-4563-AAE0-AA1FACF4BD1D}" destId="{A84BD9E4-FE6C-4802-A938-2DCB17C3981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CC1D33-21D8-44A4-BD63-2D91D8000FFD}"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ro-RO"/>
        </a:p>
      </dgm:t>
    </dgm:pt>
    <dgm:pt modelId="{A4EFF4F2-7B55-490B-A033-0B6AA53468DF}">
      <dgm:prSet phldrT="[Text]" custT="1"/>
      <dgm:spPr>
        <a:solidFill>
          <a:schemeClr val="bg2"/>
        </a:solidFill>
      </dgm:spPr>
      <dgm:t>
        <a:bodyPr/>
        <a:lstStyle/>
        <a:p>
          <a:r>
            <a:rPr lang="ro-RO" sz="1400" b="1" dirty="0">
              <a:solidFill>
                <a:schemeClr val="tx1"/>
              </a:solidFill>
            </a:rPr>
            <a:t>Utilizarea motorinei:</a:t>
          </a:r>
        </a:p>
        <a:p>
          <a:r>
            <a:rPr lang="ro-RO" sz="1400" b="1" dirty="0">
              <a:solidFill>
                <a:schemeClr val="tx1"/>
              </a:solidFill>
            </a:rPr>
            <a:t>2910 litri</a:t>
          </a:r>
        </a:p>
        <a:p>
          <a:r>
            <a:rPr lang="ro-RO" sz="1400" b="1" dirty="0">
              <a:solidFill>
                <a:schemeClr val="tx1"/>
              </a:solidFill>
            </a:rPr>
            <a:t>inclusiv pentru:</a:t>
          </a:r>
        </a:p>
      </dgm:t>
    </dgm:pt>
    <dgm:pt modelId="{2C64E6B6-0A3E-417A-B84F-90569D1DD4ED}" type="parTrans" cxnId="{DAC83073-900F-4E3F-BC2E-EABA7E338B47}">
      <dgm:prSet/>
      <dgm:spPr/>
      <dgm:t>
        <a:bodyPr/>
        <a:lstStyle/>
        <a:p>
          <a:endParaRPr lang="ro-RO"/>
        </a:p>
      </dgm:t>
    </dgm:pt>
    <dgm:pt modelId="{D7F059B0-3302-46C9-9C46-C453D2D29EC9}" type="sibTrans" cxnId="{DAC83073-900F-4E3F-BC2E-EABA7E338B47}">
      <dgm:prSet/>
      <dgm:spPr/>
      <dgm:t>
        <a:bodyPr/>
        <a:lstStyle/>
        <a:p>
          <a:endParaRPr lang="ro-RO"/>
        </a:p>
      </dgm:t>
    </dgm:pt>
    <dgm:pt modelId="{E2BAF6BD-5578-4D8F-8625-FF52C21BAF49}">
      <dgm:prSet phldrT="[Text]" custT="1"/>
      <dgm:spPr>
        <a:solidFill>
          <a:schemeClr val="tx2">
            <a:lumMod val="20000"/>
            <a:lumOff val="80000"/>
          </a:schemeClr>
        </a:solidFill>
      </dgm:spPr>
      <dgm:t>
        <a:bodyPr/>
        <a:lstStyle/>
        <a:p>
          <a:r>
            <a:rPr lang="ro-RO" sz="1400" b="1" dirty="0">
              <a:solidFill>
                <a:schemeClr val="tx1"/>
              </a:solidFill>
            </a:rPr>
            <a:t>Repartizarea pietrișului pe drumurile locale:</a:t>
          </a:r>
        </a:p>
        <a:p>
          <a:r>
            <a:rPr lang="ro-RO" sz="1400" b="1" dirty="0">
              <a:solidFill>
                <a:schemeClr val="tx1"/>
              </a:solidFill>
            </a:rPr>
            <a:t>90 litri</a:t>
          </a:r>
        </a:p>
      </dgm:t>
    </dgm:pt>
    <dgm:pt modelId="{D782CF8F-DEEA-4D21-8D01-532887BD12C3}" type="parTrans" cxnId="{E31A6197-B781-47BC-866E-EE12AC8D6E8C}">
      <dgm:prSet/>
      <dgm:spPr/>
      <dgm:t>
        <a:bodyPr/>
        <a:lstStyle/>
        <a:p>
          <a:endParaRPr lang="ro-RO"/>
        </a:p>
      </dgm:t>
    </dgm:pt>
    <dgm:pt modelId="{A515457D-5E6E-4580-9CC2-E89C9D604E66}" type="sibTrans" cxnId="{E31A6197-B781-47BC-866E-EE12AC8D6E8C}">
      <dgm:prSet/>
      <dgm:spPr/>
      <dgm:t>
        <a:bodyPr/>
        <a:lstStyle/>
        <a:p>
          <a:endParaRPr lang="ro-RO"/>
        </a:p>
      </dgm:t>
    </dgm:pt>
    <dgm:pt modelId="{BA656A9F-61E1-423C-9E54-204928C0E5B9}">
      <dgm:prSet phldrT="[Text]" custT="1"/>
      <dgm:spPr>
        <a:solidFill>
          <a:schemeClr val="accent4">
            <a:lumMod val="20000"/>
            <a:lumOff val="80000"/>
          </a:schemeClr>
        </a:solidFill>
      </dgm:spPr>
      <dgm:t>
        <a:bodyPr/>
        <a:lstStyle/>
        <a:p>
          <a:r>
            <a:rPr lang="ro-RO" sz="1400" b="1" dirty="0">
              <a:solidFill>
                <a:schemeClr val="tx1"/>
              </a:solidFill>
            </a:rPr>
            <a:t>Amenajarea gunoiștii:</a:t>
          </a:r>
        </a:p>
        <a:p>
          <a:r>
            <a:rPr lang="ro-RO" sz="1400" b="1" dirty="0">
              <a:solidFill>
                <a:schemeClr val="tx1"/>
              </a:solidFill>
            </a:rPr>
            <a:t>590 litri</a:t>
          </a:r>
        </a:p>
      </dgm:t>
    </dgm:pt>
    <dgm:pt modelId="{ADC7F6F1-8DE1-4BD8-A482-059FA9601508}" type="parTrans" cxnId="{A572B69B-D849-4F34-BDB3-CB769243B570}">
      <dgm:prSet/>
      <dgm:spPr/>
      <dgm:t>
        <a:bodyPr/>
        <a:lstStyle/>
        <a:p>
          <a:endParaRPr lang="ro-RO"/>
        </a:p>
      </dgm:t>
    </dgm:pt>
    <dgm:pt modelId="{D808C4B2-63B8-44A3-A380-8A3239EBB755}" type="sibTrans" cxnId="{A572B69B-D849-4F34-BDB3-CB769243B570}">
      <dgm:prSet/>
      <dgm:spPr/>
      <dgm:t>
        <a:bodyPr/>
        <a:lstStyle/>
        <a:p>
          <a:endParaRPr lang="ro-RO"/>
        </a:p>
      </dgm:t>
    </dgm:pt>
    <dgm:pt modelId="{D9D982EE-0574-4F5A-A891-54EC3BB07F28}">
      <dgm:prSet phldrT="[Text]" custT="1"/>
      <dgm:spPr>
        <a:solidFill>
          <a:schemeClr val="accent5">
            <a:lumMod val="20000"/>
            <a:lumOff val="80000"/>
          </a:schemeClr>
        </a:solidFill>
      </dgm:spPr>
      <dgm:t>
        <a:bodyPr/>
        <a:lstStyle/>
        <a:p>
          <a:r>
            <a:rPr lang="ro-RO" sz="1400" b="1" dirty="0">
              <a:solidFill>
                <a:schemeClr val="tx1"/>
              </a:solidFill>
            </a:rPr>
            <a:t>Cositul ierbii la Stadion:</a:t>
          </a:r>
        </a:p>
        <a:p>
          <a:r>
            <a:rPr lang="ro-RO" sz="1400" b="1" dirty="0">
              <a:solidFill>
                <a:schemeClr val="tx1"/>
              </a:solidFill>
            </a:rPr>
            <a:t>100 litri</a:t>
          </a:r>
        </a:p>
      </dgm:t>
    </dgm:pt>
    <dgm:pt modelId="{FAC27CBE-8961-4153-9AD4-7113FA7195F9}" type="parTrans" cxnId="{F1DB4997-EC23-4961-922B-0D83827B9CCB}">
      <dgm:prSet/>
      <dgm:spPr/>
      <dgm:t>
        <a:bodyPr/>
        <a:lstStyle/>
        <a:p>
          <a:endParaRPr lang="ro-RO"/>
        </a:p>
      </dgm:t>
    </dgm:pt>
    <dgm:pt modelId="{2606913D-16E3-4A63-A859-F66DB9573299}" type="sibTrans" cxnId="{F1DB4997-EC23-4961-922B-0D83827B9CCB}">
      <dgm:prSet/>
      <dgm:spPr/>
      <dgm:t>
        <a:bodyPr/>
        <a:lstStyle/>
        <a:p>
          <a:endParaRPr lang="ro-RO"/>
        </a:p>
      </dgm:t>
    </dgm:pt>
    <dgm:pt modelId="{AF01E299-15E7-4E14-B029-88526F3438BA}">
      <dgm:prSet phldrT="[Text]" custT="1"/>
      <dgm:spPr>
        <a:solidFill>
          <a:schemeClr val="accent4">
            <a:lumMod val="20000"/>
            <a:lumOff val="80000"/>
          </a:schemeClr>
        </a:solidFill>
      </dgm:spPr>
      <dgm:t>
        <a:bodyPr/>
        <a:lstStyle/>
        <a:p>
          <a:r>
            <a:rPr lang="ro-RO" sz="1400" b="1" dirty="0">
              <a:solidFill>
                <a:schemeClr val="tx1"/>
              </a:solidFill>
            </a:rPr>
            <a:t>Hramul Căruțașilor și Deschiderea Sezonului sportiv: 30 litri</a:t>
          </a:r>
        </a:p>
        <a:p>
          <a:r>
            <a:rPr lang="ro-RO" sz="1400" b="1" dirty="0">
              <a:solidFill>
                <a:schemeClr val="tx1"/>
              </a:solidFill>
            </a:rPr>
            <a:t>Transportarea deșeurilor:</a:t>
          </a:r>
        </a:p>
        <a:p>
          <a:r>
            <a:rPr lang="ro-RO" sz="1400" b="1" dirty="0">
              <a:solidFill>
                <a:schemeClr val="tx1"/>
              </a:solidFill>
            </a:rPr>
            <a:t>30 litri</a:t>
          </a:r>
        </a:p>
      </dgm:t>
    </dgm:pt>
    <dgm:pt modelId="{93E795BC-0F55-4722-AC2F-B94E479860A1}" type="parTrans" cxnId="{CEA26C69-1021-4819-890F-4FDACEDE630B}">
      <dgm:prSet/>
      <dgm:spPr/>
      <dgm:t>
        <a:bodyPr/>
        <a:lstStyle/>
        <a:p>
          <a:endParaRPr lang="ro-RO"/>
        </a:p>
      </dgm:t>
    </dgm:pt>
    <dgm:pt modelId="{8C876EAE-F499-4174-97C3-C611DDDB7C76}" type="sibTrans" cxnId="{CEA26C69-1021-4819-890F-4FDACEDE630B}">
      <dgm:prSet/>
      <dgm:spPr/>
      <dgm:t>
        <a:bodyPr/>
        <a:lstStyle/>
        <a:p>
          <a:endParaRPr lang="ro-RO"/>
        </a:p>
      </dgm:t>
    </dgm:pt>
    <dgm:pt modelId="{D68C90BC-B042-44DF-BDEE-00ADD84FC03B}">
      <dgm:prSet phldrT="[Text]" custT="1"/>
      <dgm:spPr>
        <a:solidFill>
          <a:schemeClr val="accent3">
            <a:lumMod val="20000"/>
            <a:lumOff val="80000"/>
          </a:schemeClr>
        </a:solidFill>
      </dgm:spPr>
      <dgm:t>
        <a:bodyPr/>
        <a:lstStyle/>
        <a:p>
          <a:r>
            <a:rPr lang="ro-RO" sz="1400" b="1" dirty="0">
              <a:solidFill>
                <a:schemeClr val="tx1"/>
              </a:solidFill>
            </a:rPr>
            <a:t>Salubrizarea cimitirului:</a:t>
          </a:r>
        </a:p>
        <a:p>
          <a:r>
            <a:rPr lang="ro-RO" sz="1400" b="1" dirty="0">
              <a:solidFill>
                <a:schemeClr val="tx1"/>
              </a:solidFill>
            </a:rPr>
            <a:t>90 litri</a:t>
          </a:r>
        </a:p>
      </dgm:t>
    </dgm:pt>
    <dgm:pt modelId="{AC91E6F3-509A-475B-B46E-CBE0EFB9EB93}" type="parTrans" cxnId="{B757F3C4-3C06-4EBB-A582-102CC9996C33}">
      <dgm:prSet/>
      <dgm:spPr/>
      <dgm:t>
        <a:bodyPr/>
        <a:lstStyle/>
        <a:p>
          <a:endParaRPr lang="ro-RO"/>
        </a:p>
      </dgm:t>
    </dgm:pt>
    <dgm:pt modelId="{BF0624F4-64CC-4F1F-ABA8-8C3180216A1A}" type="sibTrans" cxnId="{B757F3C4-3C06-4EBB-A582-102CC9996C33}">
      <dgm:prSet/>
      <dgm:spPr/>
      <dgm:t>
        <a:bodyPr/>
        <a:lstStyle/>
        <a:p>
          <a:endParaRPr lang="ro-RO"/>
        </a:p>
      </dgm:t>
    </dgm:pt>
    <dgm:pt modelId="{2A5D4093-489E-4409-9421-14DFC1013A4E}">
      <dgm:prSet phldrT="[Text]" custT="1"/>
      <dgm:spPr>
        <a:solidFill>
          <a:schemeClr val="accent6">
            <a:lumMod val="20000"/>
            <a:lumOff val="80000"/>
          </a:schemeClr>
        </a:solidFill>
      </dgm:spPr>
      <dgm:t>
        <a:bodyPr/>
        <a:lstStyle/>
        <a:p>
          <a:r>
            <a:rPr lang="ro-RO" sz="1400" b="1" dirty="0">
              <a:solidFill>
                <a:schemeClr val="tx1"/>
              </a:solidFill>
            </a:rPr>
            <a:t>Colectarea și transportarea deșeurilor:</a:t>
          </a:r>
        </a:p>
        <a:p>
          <a:r>
            <a:rPr lang="ro-RO" sz="1400" b="1" dirty="0">
              <a:solidFill>
                <a:schemeClr val="tx1"/>
              </a:solidFill>
            </a:rPr>
            <a:t>660 litri</a:t>
          </a:r>
        </a:p>
      </dgm:t>
    </dgm:pt>
    <dgm:pt modelId="{44E194DF-478F-4EDE-95FD-1A18BF43B3D2}" type="parTrans" cxnId="{C81442E6-7F31-4291-9B52-D9CEE094F558}">
      <dgm:prSet/>
      <dgm:spPr/>
      <dgm:t>
        <a:bodyPr/>
        <a:lstStyle/>
        <a:p>
          <a:endParaRPr lang="ro-RO"/>
        </a:p>
      </dgm:t>
    </dgm:pt>
    <dgm:pt modelId="{F0953D08-9EC7-4EAC-AA59-78A9559FA454}" type="sibTrans" cxnId="{C81442E6-7F31-4291-9B52-D9CEE094F558}">
      <dgm:prSet/>
      <dgm:spPr/>
      <dgm:t>
        <a:bodyPr/>
        <a:lstStyle/>
        <a:p>
          <a:endParaRPr lang="ro-RO"/>
        </a:p>
      </dgm:t>
    </dgm:pt>
    <dgm:pt modelId="{25B74A3F-95E7-42BE-810B-0F97CA63FF0F}">
      <dgm:prSet phldrT="[Text]" custT="1"/>
      <dgm:spPr>
        <a:solidFill>
          <a:schemeClr val="accent5">
            <a:lumMod val="20000"/>
            <a:lumOff val="80000"/>
          </a:schemeClr>
        </a:solidFill>
      </dgm:spPr>
      <dgm:t>
        <a:bodyPr/>
        <a:lstStyle/>
        <a:p>
          <a:r>
            <a:rPr lang="ro-RO" sz="1400" b="1" dirty="0">
              <a:solidFill>
                <a:schemeClr val="tx1"/>
              </a:solidFill>
            </a:rPr>
            <a:t>Lucrări efectuate cu excavatorul:</a:t>
          </a:r>
        </a:p>
        <a:p>
          <a:r>
            <a:rPr lang="ro-RO" sz="1400" b="1" dirty="0">
              <a:solidFill>
                <a:schemeClr val="tx1"/>
              </a:solidFill>
            </a:rPr>
            <a:t>1250 litri</a:t>
          </a:r>
        </a:p>
      </dgm:t>
    </dgm:pt>
    <dgm:pt modelId="{6306A0C3-04BB-4206-B318-EDDC96DD31D2}" type="parTrans" cxnId="{450BCE24-5695-4329-9FBB-E5B271315EFB}">
      <dgm:prSet/>
      <dgm:spPr/>
      <dgm:t>
        <a:bodyPr/>
        <a:lstStyle/>
        <a:p>
          <a:endParaRPr lang="ro-RO"/>
        </a:p>
      </dgm:t>
    </dgm:pt>
    <dgm:pt modelId="{862EBFCA-33DC-48B1-A0F0-D7B7F7EC8553}" type="sibTrans" cxnId="{450BCE24-5695-4329-9FBB-E5B271315EFB}">
      <dgm:prSet/>
      <dgm:spPr/>
      <dgm:t>
        <a:bodyPr/>
        <a:lstStyle/>
        <a:p>
          <a:endParaRPr lang="ro-RO"/>
        </a:p>
      </dgm:t>
    </dgm:pt>
    <dgm:pt modelId="{BCBE328F-60B3-4C62-9E77-440CEF03E16F}">
      <dgm:prSet phldrT="[Text]" custT="1"/>
      <dgm:spPr>
        <a:solidFill>
          <a:schemeClr val="accent3">
            <a:lumMod val="20000"/>
            <a:lumOff val="80000"/>
          </a:schemeClr>
        </a:solidFill>
      </dgm:spPr>
      <dgm:t>
        <a:bodyPr/>
        <a:lstStyle/>
        <a:p>
          <a:r>
            <a:rPr lang="ro-RO" sz="1400" b="1" dirty="0">
              <a:solidFill>
                <a:schemeClr val="tx1"/>
              </a:solidFill>
            </a:rPr>
            <a:t>Deszăpezirea drumurilor:</a:t>
          </a:r>
        </a:p>
        <a:p>
          <a:r>
            <a:rPr lang="ro-RO" sz="1400" b="1" dirty="0">
              <a:solidFill>
                <a:schemeClr val="tx1"/>
              </a:solidFill>
            </a:rPr>
            <a:t>70 litri</a:t>
          </a:r>
        </a:p>
      </dgm:t>
    </dgm:pt>
    <dgm:pt modelId="{437102A1-A7A1-4AD8-8EE2-723906275251}" type="parTrans" cxnId="{3DFDECED-B71C-45F3-97EA-ADC5D69EFDC0}">
      <dgm:prSet/>
      <dgm:spPr/>
      <dgm:t>
        <a:bodyPr/>
        <a:lstStyle/>
        <a:p>
          <a:endParaRPr lang="ro-RO"/>
        </a:p>
      </dgm:t>
    </dgm:pt>
    <dgm:pt modelId="{E5A7CAC8-E276-416F-A628-FE2AA050A0F8}" type="sibTrans" cxnId="{3DFDECED-B71C-45F3-97EA-ADC5D69EFDC0}">
      <dgm:prSet/>
      <dgm:spPr/>
      <dgm:t>
        <a:bodyPr/>
        <a:lstStyle/>
        <a:p>
          <a:endParaRPr lang="ro-RO"/>
        </a:p>
      </dgm:t>
    </dgm:pt>
    <dgm:pt modelId="{B694FAAB-B3B3-4AD7-89F1-4E4B4A6EE945}" type="pres">
      <dgm:prSet presAssocID="{BDCC1D33-21D8-44A4-BD63-2D91D8000FFD}" presName="Name0" presStyleCnt="0">
        <dgm:presLayoutVars>
          <dgm:dir/>
          <dgm:resizeHandles/>
        </dgm:presLayoutVars>
      </dgm:prSet>
      <dgm:spPr/>
    </dgm:pt>
    <dgm:pt modelId="{600C5B8A-9739-4908-BAD9-83A08C4F561B}" type="pres">
      <dgm:prSet presAssocID="{A4EFF4F2-7B55-490B-A033-0B6AA53468DF}" presName="compNode" presStyleCnt="0"/>
      <dgm:spPr/>
    </dgm:pt>
    <dgm:pt modelId="{24E5A90D-4154-4D2E-8A6F-2BE83C27542C}" type="pres">
      <dgm:prSet presAssocID="{A4EFF4F2-7B55-490B-A033-0B6AA53468DF}" presName="dummyConnPt" presStyleCnt="0"/>
      <dgm:spPr/>
    </dgm:pt>
    <dgm:pt modelId="{F6D318F1-A1E8-47D7-8E37-0E822D3E2722}" type="pres">
      <dgm:prSet presAssocID="{A4EFF4F2-7B55-490B-A033-0B6AA53468DF}" presName="node" presStyleLbl="node1" presStyleIdx="0" presStyleCnt="9">
        <dgm:presLayoutVars>
          <dgm:bulletEnabled val="1"/>
        </dgm:presLayoutVars>
      </dgm:prSet>
      <dgm:spPr/>
    </dgm:pt>
    <dgm:pt modelId="{EFAB1740-06B7-4093-A7B2-A0897314B9D2}" type="pres">
      <dgm:prSet presAssocID="{D7F059B0-3302-46C9-9C46-C453D2D29EC9}" presName="sibTrans" presStyleLbl="bgSibTrans2D1" presStyleIdx="0" presStyleCnt="8"/>
      <dgm:spPr/>
    </dgm:pt>
    <dgm:pt modelId="{A3977990-6A11-47F0-8A67-06E9FEA26F11}" type="pres">
      <dgm:prSet presAssocID="{E2BAF6BD-5578-4D8F-8625-FF52C21BAF49}" presName="compNode" presStyleCnt="0"/>
      <dgm:spPr/>
    </dgm:pt>
    <dgm:pt modelId="{F71737E8-DA9B-495C-ACEF-2B37001A6E86}" type="pres">
      <dgm:prSet presAssocID="{E2BAF6BD-5578-4D8F-8625-FF52C21BAF49}" presName="dummyConnPt" presStyleCnt="0"/>
      <dgm:spPr/>
    </dgm:pt>
    <dgm:pt modelId="{B3DAFECC-1DD8-49FC-AA20-5423FF06E471}" type="pres">
      <dgm:prSet presAssocID="{E2BAF6BD-5578-4D8F-8625-FF52C21BAF49}" presName="node" presStyleLbl="node1" presStyleIdx="1" presStyleCnt="9">
        <dgm:presLayoutVars>
          <dgm:bulletEnabled val="1"/>
        </dgm:presLayoutVars>
      </dgm:prSet>
      <dgm:spPr/>
    </dgm:pt>
    <dgm:pt modelId="{F2DD95BE-2E85-4C9E-BB18-848A91373467}" type="pres">
      <dgm:prSet presAssocID="{A515457D-5E6E-4580-9CC2-E89C9D604E66}" presName="sibTrans" presStyleLbl="bgSibTrans2D1" presStyleIdx="1" presStyleCnt="8"/>
      <dgm:spPr/>
    </dgm:pt>
    <dgm:pt modelId="{2A06D968-F189-46DA-961E-4416EAC32B8E}" type="pres">
      <dgm:prSet presAssocID="{BA656A9F-61E1-423C-9E54-204928C0E5B9}" presName="compNode" presStyleCnt="0"/>
      <dgm:spPr/>
    </dgm:pt>
    <dgm:pt modelId="{8A9C16B1-0252-41D3-B4CC-BA8501144A18}" type="pres">
      <dgm:prSet presAssocID="{BA656A9F-61E1-423C-9E54-204928C0E5B9}" presName="dummyConnPt" presStyleCnt="0"/>
      <dgm:spPr/>
    </dgm:pt>
    <dgm:pt modelId="{CE09439A-D293-4162-9B9B-6E756C728864}" type="pres">
      <dgm:prSet presAssocID="{BA656A9F-61E1-423C-9E54-204928C0E5B9}" presName="node" presStyleLbl="node1" presStyleIdx="2" presStyleCnt="9">
        <dgm:presLayoutVars>
          <dgm:bulletEnabled val="1"/>
        </dgm:presLayoutVars>
      </dgm:prSet>
      <dgm:spPr/>
    </dgm:pt>
    <dgm:pt modelId="{05523EFB-A5A8-4855-AAEA-297D58226D47}" type="pres">
      <dgm:prSet presAssocID="{D808C4B2-63B8-44A3-A380-8A3239EBB755}" presName="sibTrans" presStyleLbl="bgSibTrans2D1" presStyleIdx="2" presStyleCnt="8"/>
      <dgm:spPr/>
    </dgm:pt>
    <dgm:pt modelId="{960818DE-0FEF-46E5-A936-8713978D1D57}" type="pres">
      <dgm:prSet presAssocID="{D9D982EE-0574-4F5A-A891-54EC3BB07F28}" presName="compNode" presStyleCnt="0"/>
      <dgm:spPr/>
    </dgm:pt>
    <dgm:pt modelId="{5B5A2EE9-9293-42F8-84D8-7DD8302A4D21}" type="pres">
      <dgm:prSet presAssocID="{D9D982EE-0574-4F5A-A891-54EC3BB07F28}" presName="dummyConnPt" presStyleCnt="0"/>
      <dgm:spPr/>
    </dgm:pt>
    <dgm:pt modelId="{FFF3FBF4-2885-48E9-9BFE-B42B1F840F1B}" type="pres">
      <dgm:prSet presAssocID="{D9D982EE-0574-4F5A-A891-54EC3BB07F28}" presName="node" presStyleLbl="node1" presStyleIdx="3" presStyleCnt="9">
        <dgm:presLayoutVars>
          <dgm:bulletEnabled val="1"/>
        </dgm:presLayoutVars>
      </dgm:prSet>
      <dgm:spPr/>
    </dgm:pt>
    <dgm:pt modelId="{6BE3CE81-60A8-4B53-A0BC-78EB0677D0D2}" type="pres">
      <dgm:prSet presAssocID="{2606913D-16E3-4A63-A859-F66DB9573299}" presName="sibTrans" presStyleLbl="bgSibTrans2D1" presStyleIdx="3" presStyleCnt="8"/>
      <dgm:spPr/>
    </dgm:pt>
    <dgm:pt modelId="{540400C2-1EC5-43BB-BC89-9899CAB48E50}" type="pres">
      <dgm:prSet presAssocID="{AF01E299-15E7-4E14-B029-88526F3438BA}" presName="compNode" presStyleCnt="0"/>
      <dgm:spPr/>
    </dgm:pt>
    <dgm:pt modelId="{40CE9AA9-EA56-41D6-BE47-C8FDDFE12829}" type="pres">
      <dgm:prSet presAssocID="{AF01E299-15E7-4E14-B029-88526F3438BA}" presName="dummyConnPt" presStyleCnt="0"/>
      <dgm:spPr/>
    </dgm:pt>
    <dgm:pt modelId="{5777DF84-C5A1-44EF-8B6F-3AF624E5A3F5}" type="pres">
      <dgm:prSet presAssocID="{AF01E299-15E7-4E14-B029-88526F3438BA}" presName="node" presStyleLbl="node1" presStyleIdx="4" presStyleCnt="9">
        <dgm:presLayoutVars>
          <dgm:bulletEnabled val="1"/>
        </dgm:presLayoutVars>
      </dgm:prSet>
      <dgm:spPr/>
    </dgm:pt>
    <dgm:pt modelId="{33E5D95C-1175-40BC-B34A-0321E4E46FE5}" type="pres">
      <dgm:prSet presAssocID="{8C876EAE-F499-4174-97C3-C611DDDB7C76}" presName="sibTrans" presStyleLbl="bgSibTrans2D1" presStyleIdx="4" presStyleCnt="8"/>
      <dgm:spPr/>
    </dgm:pt>
    <dgm:pt modelId="{A9F7D932-7C17-477E-BF31-09742441A11C}" type="pres">
      <dgm:prSet presAssocID="{D68C90BC-B042-44DF-BDEE-00ADD84FC03B}" presName="compNode" presStyleCnt="0"/>
      <dgm:spPr/>
    </dgm:pt>
    <dgm:pt modelId="{4BEBAEE6-53B8-455A-A529-B96BA631A01B}" type="pres">
      <dgm:prSet presAssocID="{D68C90BC-B042-44DF-BDEE-00ADD84FC03B}" presName="dummyConnPt" presStyleCnt="0"/>
      <dgm:spPr/>
    </dgm:pt>
    <dgm:pt modelId="{6DE3E5C2-64FB-4250-A8E4-E5117BD847E3}" type="pres">
      <dgm:prSet presAssocID="{D68C90BC-B042-44DF-BDEE-00ADD84FC03B}" presName="node" presStyleLbl="node1" presStyleIdx="5" presStyleCnt="9">
        <dgm:presLayoutVars>
          <dgm:bulletEnabled val="1"/>
        </dgm:presLayoutVars>
      </dgm:prSet>
      <dgm:spPr/>
    </dgm:pt>
    <dgm:pt modelId="{040AC3CF-FE40-4C9F-A493-3D6685CB636F}" type="pres">
      <dgm:prSet presAssocID="{BF0624F4-64CC-4F1F-ABA8-8C3180216A1A}" presName="sibTrans" presStyleLbl="bgSibTrans2D1" presStyleIdx="5" presStyleCnt="8"/>
      <dgm:spPr/>
    </dgm:pt>
    <dgm:pt modelId="{0CF10499-868F-48D8-94E9-8373ACE54D4B}" type="pres">
      <dgm:prSet presAssocID="{2A5D4093-489E-4409-9421-14DFC1013A4E}" presName="compNode" presStyleCnt="0"/>
      <dgm:spPr/>
    </dgm:pt>
    <dgm:pt modelId="{C14D92E2-4EE8-401A-8367-938B1A78A40A}" type="pres">
      <dgm:prSet presAssocID="{2A5D4093-489E-4409-9421-14DFC1013A4E}" presName="dummyConnPt" presStyleCnt="0"/>
      <dgm:spPr/>
    </dgm:pt>
    <dgm:pt modelId="{1BDE4870-F250-4903-8FA6-CDBAA341DE36}" type="pres">
      <dgm:prSet presAssocID="{2A5D4093-489E-4409-9421-14DFC1013A4E}" presName="node" presStyleLbl="node1" presStyleIdx="6" presStyleCnt="9">
        <dgm:presLayoutVars>
          <dgm:bulletEnabled val="1"/>
        </dgm:presLayoutVars>
      </dgm:prSet>
      <dgm:spPr/>
    </dgm:pt>
    <dgm:pt modelId="{3A850E8C-A7BB-42D5-9EF4-C06FC6560C58}" type="pres">
      <dgm:prSet presAssocID="{F0953D08-9EC7-4EAC-AA59-78A9559FA454}" presName="sibTrans" presStyleLbl="bgSibTrans2D1" presStyleIdx="6" presStyleCnt="8"/>
      <dgm:spPr/>
    </dgm:pt>
    <dgm:pt modelId="{CC236560-9F61-4F8A-8A45-F84454102231}" type="pres">
      <dgm:prSet presAssocID="{25B74A3F-95E7-42BE-810B-0F97CA63FF0F}" presName="compNode" presStyleCnt="0"/>
      <dgm:spPr/>
    </dgm:pt>
    <dgm:pt modelId="{FF5871EC-346E-4FB5-9D89-2DB8D18C447D}" type="pres">
      <dgm:prSet presAssocID="{25B74A3F-95E7-42BE-810B-0F97CA63FF0F}" presName="dummyConnPt" presStyleCnt="0"/>
      <dgm:spPr/>
    </dgm:pt>
    <dgm:pt modelId="{F9A25400-BAA1-4115-B7FD-10FA5AC79600}" type="pres">
      <dgm:prSet presAssocID="{25B74A3F-95E7-42BE-810B-0F97CA63FF0F}" presName="node" presStyleLbl="node1" presStyleIdx="7" presStyleCnt="9">
        <dgm:presLayoutVars>
          <dgm:bulletEnabled val="1"/>
        </dgm:presLayoutVars>
      </dgm:prSet>
      <dgm:spPr/>
    </dgm:pt>
    <dgm:pt modelId="{F85D1F7E-A2F3-4CCF-B651-839A949ED6F5}" type="pres">
      <dgm:prSet presAssocID="{862EBFCA-33DC-48B1-A0F0-D7B7F7EC8553}" presName="sibTrans" presStyleLbl="bgSibTrans2D1" presStyleIdx="7" presStyleCnt="8"/>
      <dgm:spPr/>
    </dgm:pt>
    <dgm:pt modelId="{4B3A41D3-3492-4FEE-9079-61DC6EED78A4}" type="pres">
      <dgm:prSet presAssocID="{BCBE328F-60B3-4C62-9E77-440CEF03E16F}" presName="compNode" presStyleCnt="0"/>
      <dgm:spPr/>
    </dgm:pt>
    <dgm:pt modelId="{69E2D03B-6FAB-4671-AE04-DC14A17A23E6}" type="pres">
      <dgm:prSet presAssocID="{BCBE328F-60B3-4C62-9E77-440CEF03E16F}" presName="dummyConnPt" presStyleCnt="0"/>
      <dgm:spPr/>
    </dgm:pt>
    <dgm:pt modelId="{6D6C9116-4749-41A7-BA7B-DCD0F9643B53}" type="pres">
      <dgm:prSet presAssocID="{BCBE328F-60B3-4C62-9E77-440CEF03E16F}" presName="node" presStyleLbl="node1" presStyleIdx="8" presStyleCnt="9">
        <dgm:presLayoutVars>
          <dgm:bulletEnabled val="1"/>
        </dgm:presLayoutVars>
      </dgm:prSet>
      <dgm:spPr/>
    </dgm:pt>
  </dgm:ptLst>
  <dgm:cxnLst>
    <dgm:cxn modelId="{A3BE4323-B021-4D83-9527-FA554C84A15A}" type="presOf" srcId="{D808C4B2-63B8-44A3-A380-8A3239EBB755}" destId="{05523EFB-A5A8-4855-AAEA-297D58226D47}" srcOrd="0" destOrd="0" presId="urn:microsoft.com/office/officeart/2005/8/layout/bProcess4"/>
    <dgm:cxn modelId="{450BCE24-5695-4329-9FBB-E5B271315EFB}" srcId="{BDCC1D33-21D8-44A4-BD63-2D91D8000FFD}" destId="{25B74A3F-95E7-42BE-810B-0F97CA63FF0F}" srcOrd="7" destOrd="0" parTransId="{6306A0C3-04BB-4206-B318-EDDC96DD31D2}" sibTransId="{862EBFCA-33DC-48B1-A0F0-D7B7F7EC8553}"/>
    <dgm:cxn modelId="{73C50931-6C91-46D7-8B5A-A7154C06EC73}" type="presOf" srcId="{862EBFCA-33DC-48B1-A0F0-D7B7F7EC8553}" destId="{F85D1F7E-A2F3-4CCF-B651-839A949ED6F5}" srcOrd="0" destOrd="0" presId="urn:microsoft.com/office/officeart/2005/8/layout/bProcess4"/>
    <dgm:cxn modelId="{557D5547-09AB-4916-B09D-1EE748803102}" type="presOf" srcId="{2606913D-16E3-4A63-A859-F66DB9573299}" destId="{6BE3CE81-60A8-4B53-A0BC-78EB0677D0D2}" srcOrd="0" destOrd="0" presId="urn:microsoft.com/office/officeart/2005/8/layout/bProcess4"/>
    <dgm:cxn modelId="{CEA26C69-1021-4819-890F-4FDACEDE630B}" srcId="{BDCC1D33-21D8-44A4-BD63-2D91D8000FFD}" destId="{AF01E299-15E7-4E14-B029-88526F3438BA}" srcOrd="4" destOrd="0" parTransId="{93E795BC-0F55-4722-AC2F-B94E479860A1}" sibTransId="{8C876EAE-F499-4174-97C3-C611DDDB7C76}"/>
    <dgm:cxn modelId="{D0BD5F4B-5A00-43F7-8CE5-59F2D5C0E970}" type="presOf" srcId="{BF0624F4-64CC-4F1F-ABA8-8C3180216A1A}" destId="{040AC3CF-FE40-4C9F-A493-3D6685CB636F}" srcOrd="0" destOrd="0" presId="urn:microsoft.com/office/officeart/2005/8/layout/bProcess4"/>
    <dgm:cxn modelId="{0BE6026E-9632-4002-8E51-212BA3C950BB}" type="presOf" srcId="{A515457D-5E6E-4580-9CC2-E89C9D604E66}" destId="{F2DD95BE-2E85-4C9E-BB18-848A91373467}" srcOrd="0" destOrd="0" presId="urn:microsoft.com/office/officeart/2005/8/layout/bProcess4"/>
    <dgm:cxn modelId="{2B1C1B51-C937-40E1-9696-0AF608CF7ECD}" type="presOf" srcId="{D7F059B0-3302-46C9-9C46-C453D2D29EC9}" destId="{EFAB1740-06B7-4093-A7B2-A0897314B9D2}" srcOrd="0" destOrd="0" presId="urn:microsoft.com/office/officeart/2005/8/layout/bProcess4"/>
    <dgm:cxn modelId="{DAC83073-900F-4E3F-BC2E-EABA7E338B47}" srcId="{BDCC1D33-21D8-44A4-BD63-2D91D8000FFD}" destId="{A4EFF4F2-7B55-490B-A033-0B6AA53468DF}" srcOrd="0" destOrd="0" parTransId="{2C64E6B6-0A3E-417A-B84F-90569D1DD4ED}" sibTransId="{D7F059B0-3302-46C9-9C46-C453D2D29EC9}"/>
    <dgm:cxn modelId="{6C1C0B74-B30C-4AE4-A9CA-66075D137BB8}" type="presOf" srcId="{AF01E299-15E7-4E14-B029-88526F3438BA}" destId="{5777DF84-C5A1-44EF-8B6F-3AF624E5A3F5}" srcOrd="0" destOrd="0" presId="urn:microsoft.com/office/officeart/2005/8/layout/bProcess4"/>
    <dgm:cxn modelId="{3246E67B-CE80-424E-B429-B3523BD78BE1}" type="presOf" srcId="{BDCC1D33-21D8-44A4-BD63-2D91D8000FFD}" destId="{B694FAAB-B3B3-4AD7-89F1-4E4B4A6EE945}" srcOrd="0" destOrd="0" presId="urn:microsoft.com/office/officeart/2005/8/layout/bProcess4"/>
    <dgm:cxn modelId="{4E6CD97D-4ECA-428F-BC36-1825DD2FF99F}" type="presOf" srcId="{8C876EAE-F499-4174-97C3-C611DDDB7C76}" destId="{33E5D95C-1175-40BC-B34A-0321E4E46FE5}" srcOrd="0" destOrd="0" presId="urn:microsoft.com/office/officeart/2005/8/layout/bProcess4"/>
    <dgm:cxn modelId="{D465B57F-BA52-4945-A5B9-76D00BC2392B}" type="presOf" srcId="{BCBE328F-60B3-4C62-9E77-440CEF03E16F}" destId="{6D6C9116-4749-41A7-BA7B-DCD0F9643B53}" srcOrd="0" destOrd="0" presId="urn:microsoft.com/office/officeart/2005/8/layout/bProcess4"/>
    <dgm:cxn modelId="{E31A6197-B781-47BC-866E-EE12AC8D6E8C}" srcId="{BDCC1D33-21D8-44A4-BD63-2D91D8000FFD}" destId="{E2BAF6BD-5578-4D8F-8625-FF52C21BAF49}" srcOrd="1" destOrd="0" parTransId="{D782CF8F-DEEA-4D21-8D01-532887BD12C3}" sibTransId="{A515457D-5E6E-4580-9CC2-E89C9D604E66}"/>
    <dgm:cxn modelId="{F1DB4997-EC23-4961-922B-0D83827B9CCB}" srcId="{BDCC1D33-21D8-44A4-BD63-2D91D8000FFD}" destId="{D9D982EE-0574-4F5A-A891-54EC3BB07F28}" srcOrd="3" destOrd="0" parTransId="{FAC27CBE-8961-4153-9AD4-7113FA7195F9}" sibTransId="{2606913D-16E3-4A63-A859-F66DB9573299}"/>
    <dgm:cxn modelId="{A572B69B-D849-4F34-BDB3-CB769243B570}" srcId="{BDCC1D33-21D8-44A4-BD63-2D91D8000FFD}" destId="{BA656A9F-61E1-423C-9E54-204928C0E5B9}" srcOrd="2" destOrd="0" parTransId="{ADC7F6F1-8DE1-4BD8-A482-059FA9601508}" sibTransId="{D808C4B2-63B8-44A3-A380-8A3239EBB755}"/>
    <dgm:cxn modelId="{2727B9A4-6BA9-4B2B-AE54-9ED09E222C67}" type="presOf" srcId="{E2BAF6BD-5578-4D8F-8625-FF52C21BAF49}" destId="{B3DAFECC-1DD8-49FC-AA20-5423FF06E471}" srcOrd="0" destOrd="0" presId="urn:microsoft.com/office/officeart/2005/8/layout/bProcess4"/>
    <dgm:cxn modelId="{126121A7-A5A9-4CAD-94AC-515EC7F82992}" type="presOf" srcId="{D9D982EE-0574-4F5A-A891-54EC3BB07F28}" destId="{FFF3FBF4-2885-48E9-9BFE-B42B1F840F1B}" srcOrd="0" destOrd="0" presId="urn:microsoft.com/office/officeart/2005/8/layout/bProcess4"/>
    <dgm:cxn modelId="{9D8250A9-FAEA-4434-AEBC-6C633B183A95}" type="presOf" srcId="{F0953D08-9EC7-4EAC-AA59-78A9559FA454}" destId="{3A850E8C-A7BB-42D5-9EF4-C06FC6560C58}" srcOrd="0" destOrd="0" presId="urn:microsoft.com/office/officeart/2005/8/layout/bProcess4"/>
    <dgm:cxn modelId="{1D5A03C1-5A5C-496A-BCC3-772753A127E9}" type="presOf" srcId="{BA656A9F-61E1-423C-9E54-204928C0E5B9}" destId="{CE09439A-D293-4162-9B9B-6E756C728864}" srcOrd="0" destOrd="0" presId="urn:microsoft.com/office/officeart/2005/8/layout/bProcess4"/>
    <dgm:cxn modelId="{B757F3C4-3C06-4EBB-A582-102CC9996C33}" srcId="{BDCC1D33-21D8-44A4-BD63-2D91D8000FFD}" destId="{D68C90BC-B042-44DF-BDEE-00ADD84FC03B}" srcOrd="5" destOrd="0" parTransId="{AC91E6F3-509A-475B-B46E-CBE0EFB9EB93}" sibTransId="{BF0624F4-64CC-4F1F-ABA8-8C3180216A1A}"/>
    <dgm:cxn modelId="{1D9240C8-699C-4569-935E-0A887AD430AF}" type="presOf" srcId="{25B74A3F-95E7-42BE-810B-0F97CA63FF0F}" destId="{F9A25400-BAA1-4115-B7FD-10FA5AC79600}" srcOrd="0" destOrd="0" presId="urn:microsoft.com/office/officeart/2005/8/layout/bProcess4"/>
    <dgm:cxn modelId="{B2344FC9-13ED-48F2-B574-3DE516C5EE4D}" type="presOf" srcId="{D68C90BC-B042-44DF-BDEE-00ADD84FC03B}" destId="{6DE3E5C2-64FB-4250-A8E4-E5117BD847E3}" srcOrd="0" destOrd="0" presId="urn:microsoft.com/office/officeart/2005/8/layout/bProcess4"/>
    <dgm:cxn modelId="{C81442E6-7F31-4291-9B52-D9CEE094F558}" srcId="{BDCC1D33-21D8-44A4-BD63-2D91D8000FFD}" destId="{2A5D4093-489E-4409-9421-14DFC1013A4E}" srcOrd="6" destOrd="0" parTransId="{44E194DF-478F-4EDE-95FD-1A18BF43B3D2}" sibTransId="{F0953D08-9EC7-4EAC-AA59-78A9559FA454}"/>
    <dgm:cxn modelId="{3DFDECED-B71C-45F3-97EA-ADC5D69EFDC0}" srcId="{BDCC1D33-21D8-44A4-BD63-2D91D8000FFD}" destId="{BCBE328F-60B3-4C62-9E77-440CEF03E16F}" srcOrd="8" destOrd="0" parTransId="{437102A1-A7A1-4AD8-8EE2-723906275251}" sibTransId="{E5A7CAC8-E276-416F-A628-FE2AA050A0F8}"/>
    <dgm:cxn modelId="{A6BB8BFD-29EE-4979-8D23-7C66E2D40189}" type="presOf" srcId="{A4EFF4F2-7B55-490B-A033-0B6AA53468DF}" destId="{F6D318F1-A1E8-47D7-8E37-0E822D3E2722}" srcOrd="0" destOrd="0" presId="urn:microsoft.com/office/officeart/2005/8/layout/bProcess4"/>
    <dgm:cxn modelId="{9D5778FE-C352-4D48-A466-543D9A38A5F1}" type="presOf" srcId="{2A5D4093-489E-4409-9421-14DFC1013A4E}" destId="{1BDE4870-F250-4903-8FA6-CDBAA341DE36}" srcOrd="0" destOrd="0" presId="urn:microsoft.com/office/officeart/2005/8/layout/bProcess4"/>
    <dgm:cxn modelId="{8CBD86D9-FB11-4D51-BC40-4792CA186C44}" type="presParOf" srcId="{B694FAAB-B3B3-4AD7-89F1-4E4B4A6EE945}" destId="{600C5B8A-9739-4908-BAD9-83A08C4F561B}" srcOrd="0" destOrd="0" presId="urn:microsoft.com/office/officeart/2005/8/layout/bProcess4"/>
    <dgm:cxn modelId="{6A0695FB-0192-4381-8153-1C5A616A60E6}" type="presParOf" srcId="{600C5B8A-9739-4908-BAD9-83A08C4F561B}" destId="{24E5A90D-4154-4D2E-8A6F-2BE83C27542C}" srcOrd="0" destOrd="0" presId="urn:microsoft.com/office/officeart/2005/8/layout/bProcess4"/>
    <dgm:cxn modelId="{1BB77A5B-3865-4E0C-902B-DFE4AA76301D}" type="presParOf" srcId="{600C5B8A-9739-4908-BAD9-83A08C4F561B}" destId="{F6D318F1-A1E8-47D7-8E37-0E822D3E2722}" srcOrd="1" destOrd="0" presId="urn:microsoft.com/office/officeart/2005/8/layout/bProcess4"/>
    <dgm:cxn modelId="{BEEFF1C0-AC50-41C5-B4DB-DCB09EB8E988}" type="presParOf" srcId="{B694FAAB-B3B3-4AD7-89F1-4E4B4A6EE945}" destId="{EFAB1740-06B7-4093-A7B2-A0897314B9D2}" srcOrd="1" destOrd="0" presId="urn:microsoft.com/office/officeart/2005/8/layout/bProcess4"/>
    <dgm:cxn modelId="{FDF097CE-757B-4573-A202-E40CB33C9E4D}" type="presParOf" srcId="{B694FAAB-B3B3-4AD7-89F1-4E4B4A6EE945}" destId="{A3977990-6A11-47F0-8A67-06E9FEA26F11}" srcOrd="2" destOrd="0" presId="urn:microsoft.com/office/officeart/2005/8/layout/bProcess4"/>
    <dgm:cxn modelId="{9B27E23D-4614-4B50-AF6C-2CC26508A003}" type="presParOf" srcId="{A3977990-6A11-47F0-8A67-06E9FEA26F11}" destId="{F71737E8-DA9B-495C-ACEF-2B37001A6E86}" srcOrd="0" destOrd="0" presId="urn:microsoft.com/office/officeart/2005/8/layout/bProcess4"/>
    <dgm:cxn modelId="{3DF4933A-B146-4EDF-93A3-27E3C3EDA573}" type="presParOf" srcId="{A3977990-6A11-47F0-8A67-06E9FEA26F11}" destId="{B3DAFECC-1DD8-49FC-AA20-5423FF06E471}" srcOrd="1" destOrd="0" presId="urn:microsoft.com/office/officeart/2005/8/layout/bProcess4"/>
    <dgm:cxn modelId="{AC9152B2-3644-4B04-A281-C51580D51370}" type="presParOf" srcId="{B694FAAB-B3B3-4AD7-89F1-4E4B4A6EE945}" destId="{F2DD95BE-2E85-4C9E-BB18-848A91373467}" srcOrd="3" destOrd="0" presId="urn:microsoft.com/office/officeart/2005/8/layout/bProcess4"/>
    <dgm:cxn modelId="{F7347246-54AC-4465-8B56-075C8FA2330D}" type="presParOf" srcId="{B694FAAB-B3B3-4AD7-89F1-4E4B4A6EE945}" destId="{2A06D968-F189-46DA-961E-4416EAC32B8E}" srcOrd="4" destOrd="0" presId="urn:microsoft.com/office/officeart/2005/8/layout/bProcess4"/>
    <dgm:cxn modelId="{C6585007-F2B8-412A-B128-D29786779FFD}" type="presParOf" srcId="{2A06D968-F189-46DA-961E-4416EAC32B8E}" destId="{8A9C16B1-0252-41D3-B4CC-BA8501144A18}" srcOrd="0" destOrd="0" presId="urn:microsoft.com/office/officeart/2005/8/layout/bProcess4"/>
    <dgm:cxn modelId="{73F11D35-FB41-4926-870C-07AACD4EBE49}" type="presParOf" srcId="{2A06D968-F189-46DA-961E-4416EAC32B8E}" destId="{CE09439A-D293-4162-9B9B-6E756C728864}" srcOrd="1" destOrd="0" presId="urn:microsoft.com/office/officeart/2005/8/layout/bProcess4"/>
    <dgm:cxn modelId="{77FEE085-7D8F-41CC-982C-C2DF81231973}" type="presParOf" srcId="{B694FAAB-B3B3-4AD7-89F1-4E4B4A6EE945}" destId="{05523EFB-A5A8-4855-AAEA-297D58226D47}" srcOrd="5" destOrd="0" presId="urn:microsoft.com/office/officeart/2005/8/layout/bProcess4"/>
    <dgm:cxn modelId="{E770F35B-9600-418F-9DFB-0FBF9BDB0F01}" type="presParOf" srcId="{B694FAAB-B3B3-4AD7-89F1-4E4B4A6EE945}" destId="{960818DE-0FEF-46E5-A936-8713978D1D57}" srcOrd="6" destOrd="0" presId="urn:microsoft.com/office/officeart/2005/8/layout/bProcess4"/>
    <dgm:cxn modelId="{AA8E5EBE-D216-4252-9AD1-D6F6A7F2D737}" type="presParOf" srcId="{960818DE-0FEF-46E5-A936-8713978D1D57}" destId="{5B5A2EE9-9293-42F8-84D8-7DD8302A4D21}" srcOrd="0" destOrd="0" presId="urn:microsoft.com/office/officeart/2005/8/layout/bProcess4"/>
    <dgm:cxn modelId="{096E075F-C7C4-4500-A0DB-18BCFA7FAE2F}" type="presParOf" srcId="{960818DE-0FEF-46E5-A936-8713978D1D57}" destId="{FFF3FBF4-2885-48E9-9BFE-B42B1F840F1B}" srcOrd="1" destOrd="0" presId="urn:microsoft.com/office/officeart/2005/8/layout/bProcess4"/>
    <dgm:cxn modelId="{2BC3AB11-BB3F-42B9-9E35-C578607D8969}" type="presParOf" srcId="{B694FAAB-B3B3-4AD7-89F1-4E4B4A6EE945}" destId="{6BE3CE81-60A8-4B53-A0BC-78EB0677D0D2}" srcOrd="7" destOrd="0" presId="urn:microsoft.com/office/officeart/2005/8/layout/bProcess4"/>
    <dgm:cxn modelId="{938320EE-E4AD-4EF4-895A-62799FCACC2D}" type="presParOf" srcId="{B694FAAB-B3B3-4AD7-89F1-4E4B4A6EE945}" destId="{540400C2-1EC5-43BB-BC89-9899CAB48E50}" srcOrd="8" destOrd="0" presId="urn:microsoft.com/office/officeart/2005/8/layout/bProcess4"/>
    <dgm:cxn modelId="{DC67671F-22CB-492F-85FF-1A9E022305F0}" type="presParOf" srcId="{540400C2-1EC5-43BB-BC89-9899CAB48E50}" destId="{40CE9AA9-EA56-41D6-BE47-C8FDDFE12829}" srcOrd="0" destOrd="0" presId="urn:microsoft.com/office/officeart/2005/8/layout/bProcess4"/>
    <dgm:cxn modelId="{B46F860F-A7D5-4168-9A00-8A48C871FE9E}" type="presParOf" srcId="{540400C2-1EC5-43BB-BC89-9899CAB48E50}" destId="{5777DF84-C5A1-44EF-8B6F-3AF624E5A3F5}" srcOrd="1" destOrd="0" presId="urn:microsoft.com/office/officeart/2005/8/layout/bProcess4"/>
    <dgm:cxn modelId="{0128D5CF-C979-49D7-9F07-F14677D4E23C}" type="presParOf" srcId="{B694FAAB-B3B3-4AD7-89F1-4E4B4A6EE945}" destId="{33E5D95C-1175-40BC-B34A-0321E4E46FE5}" srcOrd="9" destOrd="0" presId="urn:microsoft.com/office/officeart/2005/8/layout/bProcess4"/>
    <dgm:cxn modelId="{A6CFB348-44EB-4B1F-91BF-676DF93F3FD2}" type="presParOf" srcId="{B694FAAB-B3B3-4AD7-89F1-4E4B4A6EE945}" destId="{A9F7D932-7C17-477E-BF31-09742441A11C}" srcOrd="10" destOrd="0" presId="urn:microsoft.com/office/officeart/2005/8/layout/bProcess4"/>
    <dgm:cxn modelId="{EDF99026-C97F-4B45-AEA4-71E3D2815FE1}" type="presParOf" srcId="{A9F7D932-7C17-477E-BF31-09742441A11C}" destId="{4BEBAEE6-53B8-455A-A529-B96BA631A01B}" srcOrd="0" destOrd="0" presId="urn:microsoft.com/office/officeart/2005/8/layout/bProcess4"/>
    <dgm:cxn modelId="{31C7DAF1-E3A8-42DE-9104-698AA972B11D}" type="presParOf" srcId="{A9F7D932-7C17-477E-BF31-09742441A11C}" destId="{6DE3E5C2-64FB-4250-A8E4-E5117BD847E3}" srcOrd="1" destOrd="0" presId="urn:microsoft.com/office/officeart/2005/8/layout/bProcess4"/>
    <dgm:cxn modelId="{72F0B65B-3C6C-44FB-AE7E-8F625E4AC440}" type="presParOf" srcId="{B694FAAB-B3B3-4AD7-89F1-4E4B4A6EE945}" destId="{040AC3CF-FE40-4C9F-A493-3D6685CB636F}" srcOrd="11" destOrd="0" presId="urn:microsoft.com/office/officeart/2005/8/layout/bProcess4"/>
    <dgm:cxn modelId="{4C512665-A3DC-4BDF-A26B-861F387DBAEA}" type="presParOf" srcId="{B694FAAB-B3B3-4AD7-89F1-4E4B4A6EE945}" destId="{0CF10499-868F-48D8-94E9-8373ACE54D4B}" srcOrd="12" destOrd="0" presId="urn:microsoft.com/office/officeart/2005/8/layout/bProcess4"/>
    <dgm:cxn modelId="{B51475EE-8438-43DE-A2C4-C65F7A77A359}" type="presParOf" srcId="{0CF10499-868F-48D8-94E9-8373ACE54D4B}" destId="{C14D92E2-4EE8-401A-8367-938B1A78A40A}" srcOrd="0" destOrd="0" presId="urn:microsoft.com/office/officeart/2005/8/layout/bProcess4"/>
    <dgm:cxn modelId="{D578B084-5A82-4966-B92D-6638F913C899}" type="presParOf" srcId="{0CF10499-868F-48D8-94E9-8373ACE54D4B}" destId="{1BDE4870-F250-4903-8FA6-CDBAA341DE36}" srcOrd="1" destOrd="0" presId="urn:microsoft.com/office/officeart/2005/8/layout/bProcess4"/>
    <dgm:cxn modelId="{9E78B71E-2DB9-456A-AF85-E51A85D81670}" type="presParOf" srcId="{B694FAAB-B3B3-4AD7-89F1-4E4B4A6EE945}" destId="{3A850E8C-A7BB-42D5-9EF4-C06FC6560C58}" srcOrd="13" destOrd="0" presId="urn:microsoft.com/office/officeart/2005/8/layout/bProcess4"/>
    <dgm:cxn modelId="{A91846AB-F11B-4183-98F9-818521202B2D}" type="presParOf" srcId="{B694FAAB-B3B3-4AD7-89F1-4E4B4A6EE945}" destId="{CC236560-9F61-4F8A-8A45-F84454102231}" srcOrd="14" destOrd="0" presId="urn:microsoft.com/office/officeart/2005/8/layout/bProcess4"/>
    <dgm:cxn modelId="{E1E42074-487C-4FEF-8946-D2F59915D5A1}" type="presParOf" srcId="{CC236560-9F61-4F8A-8A45-F84454102231}" destId="{FF5871EC-346E-4FB5-9D89-2DB8D18C447D}" srcOrd="0" destOrd="0" presId="urn:microsoft.com/office/officeart/2005/8/layout/bProcess4"/>
    <dgm:cxn modelId="{D0548946-586D-4718-9F41-4E8B4FBFEBCE}" type="presParOf" srcId="{CC236560-9F61-4F8A-8A45-F84454102231}" destId="{F9A25400-BAA1-4115-B7FD-10FA5AC79600}" srcOrd="1" destOrd="0" presId="urn:microsoft.com/office/officeart/2005/8/layout/bProcess4"/>
    <dgm:cxn modelId="{F8AD160D-71CE-4931-9E03-03030C03567F}" type="presParOf" srcId="{B694FAAB-B3B3-4AD7-89F1-4E4B4A6EE945}" destId="{F85D1F7E-A2F3-4CCF-B651-839A949ED6F5}" srcOrd="15" destOrd="0" presId="urn:microsoft.com/office/officeart/2005/8/layout/bProcess4"/>
    <dgm:cxn modelId="{89E51DA8-9FA1-4423-BF4D-45B396CFC134}" type="presParOf" srcId="{B694FAAB-B3B3-4AD7-89F1-4E4B4A6EE945}" destId="{4B3A41D3-3492-4FEE-9079-61DC6EED78A4}" srcOrd="16" destOrd="0" presId="urn:microsoft.com/office/officeart/2005/8/layout/bProcess4"/>
    <dgm:cxn modelId="{76CA548A-BAC7-461C-BBAE-F788AD0ADDAB}" type="presParOf" srcId="{4B3A41D3-3492-4FEE-9079-61DC6EED78A4}" destId="{69E2D03B-6FAB-4671-AE04-DC14A17A23E6}" srcOrd="0" destOrd="0" presId="urn:microsoft.com/office/officeart/2005/8/layout/bProcess4"/>
    <dgm:cxn modelId="{A79420EE-E44D-4590-9A0D-C0787978D359}" type="presParOf" srcId="{4B3A41D3-3492-4FEE-9079-61DC6EED78A4}" destId="{6D6C9116-4749-41A7-BA7B-DCD0F9643B53}"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C0B111-D19A-4D6B-B2BC-46FB1174DE21}">
      <dsp:nvSpPr>
        <dsp:cNvPr id="0" name=""/>
        <dsp:cNvSpPr/>
      </dsp:nvSpPr>
      <dsp:spPr>
        <a:xfrm>
          <a:off x="198895" y="893"/>
          <a:ext cx="3521907" cy="1760953"/>
        </a:xfrm>
        <a:prstGeom prst="roundRect">
          <a:avLst>
            <a:gd name="adj" fmla="val 1000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endParaRPr lang="ro-RO" sz="2800" b="1" kern="1200" dirty="0">
            <a:solidFill>
              <a:schemeClr val="tx1"/>
            </a:solidFill>
          </a:endParaRPr>
        </a:p>
        <a:p>
          <a:pPr marL="0" lvl="0" indent="0" algn="ctr" defTabSz="1244600">
            <a:lnSpc>
              <a:spcPct val="90000"/>
            </a:lnSpc>
            <a:spcBef>
              <a:spcPct val="0"/>
            </a:spcBef>
            <a:spcAft>
              <a:spcPct val="35000"/>
            </a:spcAft>
            <a:buNone/>
          </a:pPr>
          <a:endParaRPr lang="ro-RO" sz="2800" b="1" kern="1200" dirty="0">
            <a:solidFill>
              <a:schemeClr val="tx1"/>
            </a:solidFill>
          </a:endParaRPr>
        </a:p>
        <a:p>
          <a:pPr marL="0" lvl="0" indent="0" algn="ctr" defTabSz="1244600">
            <a:lnSpc>
              <a:spcPct val="90000"/>
            </a:lnSpc>
            <a:spcBef>
              <a:spcPct val="0"/>
            </a:spcBef>
            <a:spcAft>
              <a:spcPct val="35000"/>
            </a:spcAft>
            <a:buNone/>
          </a:pPr>
          <a:r>
            <a:rPr lang="ro-RO" sz="2400" b="1" kern="1200" dirty="0">
              <a:solidFill>
                <a:schemeClr val="tx1"/>
              </a:solidFill>
            </a:rPr>
            <a:t>VENITURI</a:t>
          </a:r>
        </a:p>
        <a:p>
          <a:pPr marL="0" lvl="0" indent="0" algn="ctr" defTabSz="1244600">
            <a:lnSpc>
              <a:spcPct val="90000"/>
            </a:lnSpc>
            <a:spcBef>
              <a:spcPct val="0"/>
            </a:spcBef>
            <a:spcAft>
              <a:spcPct val="35000"/>
            </a:spcAft>
            <a:buNone/>
          </a:pPr>
          <a:r>
            <a:rPr lang="ro-RO" sz="2400" b="1" kern="1200" dirty="0">
              <a:solidFill>
                <a:schemeClr val="tx1"/>
              </a:solidFill>
            </a:rPr>
            <a:t>Precizat: </a:t>
          </a:r>
        </a:p>
        <a:p>
          <a:pPr marL="0" lvl="0" indent="0" algn="ctr" defTabSz="1244600">
            <a:lnSpc>
              <a:spcPct val="90000"/>
            </a:lnSpc>
            <a:spcBef>
              <a:spcPct val="0"/>
            </a:spcBef>
            <a:spcAft>
              <a:spcPct val="35000"/>
            </a:spcAft>
            <a:buNone/>
          </a:pPr>
          <a:r>
            <a:rPr lang="ro-RO" sz="2400" b="1" kern="1200" dirty="0">
              <a:solidFill>
                <a:schemeClr val="tx1"/>
              </a:solidFill>
            </a:rPr>
            <a:t>12 316,1 mii lei</a:t>
          </a:r>
        </a:p>
        <a:p>
          <a:pPr marL="0" lvl="0" indent="0" algn="ctr" defTabSz="1244600">
            <a:lnSpc>
              <a:spcPct val="90000"/>
            </a:lnSpc>
            <a:spcBef>
              <a:spcPct val="0"/>
            </a:spcBef>
            <a:spcAft>
              <a:spcPct val="35000"/>
            </a:spcAft>
            <a:buNone/>
          </a:pPr>
          <a:endParaRPr lang="ro-RO" sz="2400" b="1" kern="1200" dirty="0">
            <a:solidFill>
              <a:schemeClr val="tx1"/>
            </a:solidFill>
          </a:endParaRPr>
        </a:p>
        <a:p>
          <a:pPr marL="0" lvl="0" indent="0" algn="ctr" defTabSz="1244600">
            <a:lnSpc>
              <a:spcPct val="90000"/>
            </a:lnSpc>
            <a:spcBef>
              <a:spcPct val="0"/>
            </a:spcBef>
            <a:spcAft>
              <a:spcPct val="35000"/>
            </a:spcAft>
            <a:buNone/>
          </a:pPr>
          <a:endParaRPr lang="ro-RO" sz="2800" b="1" kern="1200" dirty="0">
            <a:solidFill>
              <a:schemeClr val="tx1"/>
            </a:solidFill>
          </a:endParaRPr>
        </a:p>
      </dsp:txBody>
      <dsp:txXfrm>
        <a:off x="250472" y="52470"/>
        <a:ext cx="3418753" cy="1657799"/>
      </dsp:txXfrm>
    </dsp:sp>
    <dsp:sp modelId="{40AA0871-147E-43D2-8E75-C648C32440AB}">
      <dsp:nvSpPr>
        <dsp:cNvPr id="0" name=""/>
        <dsp:cNvSpPr/>
      </dsp:nvSpPr>
      <dsp:spPr>
        <a:xfrm>
          <a:off x="551086" y="1761847"/>
          <a:ext cx="322324" cy="1290831"/>
        </a:xfrm>
        <a:custGeom>
          <a:avLst/>
          <a:gdLst/>
          <a:ahLst/>
          <a:cxnLst/>
          <a:rect l="0" t="0" r="0" b="0"/>
          <a:pathLst>
            <a:path>
              <a:moveTo>
                <a:pt x="0" y="0"/>
              </a:moveTo>
              <a:lnTo>
                <a:pt x="0" y="1290831"/>
              </a:lnTo>
              <a:lnTo>
                <a:pt x="322324" y="12908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B69BDC-1E76-4428-AF97-ED4F6870EE59}">
      <dsp:nvSpPr>
        <dsp:cNvPr id="0" name=""/>
        <dsp:cNvSpPr/>
      </dsp:nvSpPr>
      <dsp:spPr>
        <a:xfrm>
          <a:off x="873411" y="2172202"/>
          <a:ext cx="2817525" cy="1760953"/>
        </a:xfrm>
        <a:prstGeom prst="roundRect">
          <a:avLst>
            <a:gd name="adj" fmla="val 10000"/>
          </a:avLst>
        </a:prstGeom>
        <a:solidFill>
          <a:schemeClr val="accent2">
            <a:lumMod val="20000"/>
            <a:lumOff val="8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ro-RO" sz="2400" b="1" kern="1200" dirty="0"/>
            <a:t>Executat:</a:t>
          </a:r>
        </a:p>
        <a:p>
          <a:pPr marL="0" lvl="0" indent="0" algn="ctr" defTabSz="1066800">
            <a:lnSpc>
              <a:spcPct val="90000"/>
            </a:lnSpc>
            <a:spcBef>
              <a:spcPct val="0"/>
            </a:spcBef>
            <a:spcAft>
              <a:spcPct val="35000"/>
            </a:spcAft>
            <a:buNone/>
          </a:pPr>
          <a:r>
            <a:rPr lang="ro-RO" sz="2400" b="1" kern="1200" dirty="0">
              <a:cs typeface="Times New Roman" panose="02020603050405020304" pitchFamily="18" charset="0"/>
            </a:rPr>
            <a:t>12 754,5 mii lei</a:t>
          </a:r>
          <a:endParaRPr lang="ro-RO" sz="2400" b="1" kern="1200" dirty="0"/>
        </a:p>
      </dsp:txBody>
      <dsp:txXfrm>
        <a:off x="924988" y="2223779"/>
        <a:ext cx="2714371" cy="1657799"/>
      </dsp:txXfrm>
    </dsp:sp>
    <dsp:sp modelId="{167C73BD-3D33-4AA5-8F03-09196F09165B}">
      <dsp:nvSpPr>
        <dsp:cNvPr id="0" name=""/>
        <dsp:cNvSpPr/>
      </dsp:nvSpPr>
      <dsp:spPr>
        <a:xfrm>
          <a:off x="551086" y="1761847"/>
          <a:ext cx="352190" cy="3089777"/>
        </a:xfrm>
        <a:custGeom>
          <a:avLst/>
          <a:gdLst/>
          <a:ahLst/>
          <a:cxnLst/>
          <a:rect l="0" t="0" r="0" b="0"/>
          <a:pathLst>
            <a:path>
              <a:moveTo>
                <a:pt x="0" y="0"/>
              </a:moveTo>
              <a:lnTo>
                <a:pt x="0" y="3089777"/>
              </a:lnTo>
              <a:lnTo>
                <a:pt x="352190" y="30897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B8D3FE-24FD-4E8D-B346-F7F6AF1BDFBB}">
      <dsp:nvSpPr>
        <dsp:cNvPr id="0" name=""/>
        <dsp:cNvSpPr/>
      </dsp:nvSpPr>
      <dsp:spPr>
        <a:xfrm>
          <a:off x="903276" y="4403277"/>
          <a:ext cx="2755202" cy="896695"/>
        </a:xfrm>
        <a:prstGeom prst="roundRect">
          <a:avLst>
            <a:gd name="adj" fmla="val 10000"/>
          </a:avLst>
        </a:prstGeom>
        <a:solidFill>
          <a:schemeClr val="accent2">
            <a:lumMod val="20000"/>
            <a:lumOff val="8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ro-RO" sz="2400" b="1" kern="1200" dirty="0"/>
            <a:t>103,6%</a:t>
          </a:r>
        </a:p>
      </dsp:txBody>
      <dsp:txXfrm>
        <a:off x="929539" y="4429540"/>
        <a:ext cx="2702676" cy="844169"/>
      </dsp:txXfrm>
    </dsp:sp>
    <dsp:sp modelId="{98846181-EECD-422C-8675-351C77E5B21C}">
      <dsp:nvSpPr>
        <dsp:cNvPr id="0" name=""/>
        <dsp:cNvSpPr/>
      </dsp:nvSpPr>
      <dsp:spPr>
        <a:xfrm>
          <a:off x="4601279" y="893"/>
          <a:ext cx="3521907" cy="1760953"/>
        </a:xfrm>
        <a:prstGeom prst="roundRect">
          <a:avLst>
            <a:gd name="adj" fmla="val 1000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ro-RO" sz="2400" b="1" kern="1200" dirty="0">
              <a:solidFill>
                <a:schemeClr val="tx1"/>
              </a:solidFill>
            </a:rPr>
            <a:t>CHELTUIELI</a:t>
          </a:r>
        </a:p>
        <a:p>
          <a:pPr marL="0" lvl="0" indent="0" algn="ctr" defTabSz="1066800">
            <a:lnSpc>
              <a:spcPct val="90000"/>
            </a:lnSpc>
            <a:spcBef>
              <a:spcPct val="0"/>
            </a:spcBef>
            <a:spcAft>
              <a:spcPct val="35000"/>
            </a:spcAft>
            <a:buNone/>
          </a:pPr>
          <a:r>
            <a:rPr lang="ro-RO" sz="2400" b="1" kern="1200" dirty="0">
              <a:solidFill>
                <a:schemeClr val="tx1"/>
              </a:solidFill>
            </a:rPr>
            <a:t>Precizat: </a:t>
          </a:r>
        </a:p>
        <a:p>
          <a:pPr marL="0" lvl="0" indent="0" algn="ctr" defTabSz="1066800">
            <a:lnSpc>
              <a:spcPct val="90000"/>
            </a:lnSpc>
            <a:spcBef>
              <a:spcPct val="0"/>
            </a:spcBef>
            <a:spcAft>
              <a:spcPct val="35000"/>
            </a:spcAft>
            <a:buNone/>
          </a:pPr>
          <a:r>
            <a:rPr lang="ro-RO" sz="2400" b="1" kern="1200" dirty="0">
              <a:solidFill>
                <a:schemeClr val="tx1"/>
              </a:solidFill>
            </a:rPr>
            <a:t>12 859,0 mii lei</a:t>
          </a:r>
        </a:p>
      </dsp:txBody>
      <dsp:txXfrm>
        <a:off x="4652856" y="52470"/>
        <a:ext cx="3418753" cy="1657799"/>
      </dsp:txXfrm>
    </dsp:sp>
    <dsp:sp modelId="{FF18A3F6-B383-46DE-B195-683440E4B27F}">
      <dsp:nvSpPr>
        <dsp:cNvPr id="0" name=""/>
        <dsp:cNvSpPr/>
      </dsp:nvSpPr>
      <dsp:spPr>
        <a:xfrm>
          <a:off x="4953470" y="1761847"/>
          <a:ext cx="352190" cy="1296149"/>
        </a:xfrm>
        <a:custGeom>
          <a:avLst/>
          <a:gdLst/>
          <a:ahLst/>
          <a:cxnLst/>
          <a:rect l="0" t="0" r="0" b="0"/>
          <a:pathLst>
            <a:path>
              <a:moveTo>
                <a:pt x="0" y="0"/>
              </a:moveTo>
              <a:lnTo>
                <a:pt x="0" y="1296149"/>
              </a:lnTo>
              <a:lnTo>
                <a:pt x="352190" y="129614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67F2C8-1511-4A58-9789-A5FE21267A5E}">
      <dsp:nvSpPr>
        <dsp:cNvPr id="0" name=""/>
        <dsp:cNvSpPr/>
      </dsp:nvSpPr>
      <dsp:spPr>
        <a:xfrm>
          <a:off x="5305660" y="2202085"/>
          <a:ext cx="2911856" cy="1711822"/>
        </a:xfrm>
        <a:prstGeom prst="roundRect">
          <a:avLst>
            <a:gd name="adj" fmla="val 10000"/>
          </a:avLst>
        </a:prstGeom>
        <a:solidFill>
          <a:schemeClr val="accent3">
            <a:lumMod val="20000"/>
            <a:lumOff val="8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ro-RO" sz="2400" b="1" kern="1200" dirty="0"/>
            <a:t>Executat:</a:t>
          </a:r>
        </a:p>
        <a:p>
          <a:pPr marL="0" lvl="0" indent="0" algn="ctr" defTabSz="1066800">
            <a:lnSpc>
              <a:spcPct val="90000"/>
            </a:lnSpc>
            <a:spcBef>
              <a:spcPct val="0"/>
            </a:spcBef>
            <a:spcAft>
              <a:spcPct val="35000"/>
            </a:spcAft>
            <a:buNone/>
          </a:pPr>
          <a:r>
            <a:rPr lang="ro-RO" sz="2400" b="1" kern="1200" dirty="0"/>
            <a:t>11 285,8 mii lei</a:t>
          </a:r>
        </a:p>
      </dsp:txBody>
      <dsp:txXfrm>
        <a:off x="5355798" y="2252223"/>
        <a:ext cx="2811580" cy="1611546"/>
      </dsp:txXfrm>
    </dsp:sp>
    <dsp:sp modelId="{31A21738-8B06-4705-8FAA-3FB2F1947258}">
      <dsp:nvSpPr>
        <dsp:cNvPr id="0" name=""/>
        <dsp:cNvSpPr/>
      </dsp:nvSpPr>
      <dsp:spPr>
        <a:xfrm>
          <a:off x="4953470" y="1761847"/>
          <a:ext cx="352190" cy="3022782"/>
        </a:xfrm>
        <a:custGeom>
          <a:avLst/>
          <a:gdLst/>
          <a:ahLst/>
          <a:cxnLst/>
          <a:rect l="0" t="0" r="0" b="0"/>
          <a:pathLst>
            <a:path>
              <a:moveTo>
                <a:pt x="0" y="0"/>
              </a:moveTo>
              <a:lnTo>
                <a:pt x="0" y="3022782"/>
              </a:lnTo>
              <a:lnTo>
                <a:pt x="352190" y="302278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350CBE-845F-4089-8981-51FF3D4A92E3}">
      <dsp:nvSpPr>
        <dsp:cNvPr id="0" name=""/>
        <dsp:cNvSpPr/>
      </dsp:nvSpPr>
      <dsp:spPr>
        <a:xfrm>
          <a:off x="5305660" y="4354147"/>
          <a:ext cx="2589137" cy="860965"/>
        </a:xfrm>
        <a:prstGeom prst="roundRect">
          <a:avLst>
            <a:gd name="adj" fmla="val 10000"/>
          </a:avLst>
        </a:prstGeom>
        <a:solidFill>
          <a:schemeClr val="accent3">
            <a:lumMod val="20000"/>
            <a:lumOff val="8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ro-RO" sz="2400" b="1" kern="1200" dirty="0"/>
            <a:t>87,8%</a:t>
          </a:r>
        </a:p>
      </dsp:txBody>
      <dsp:txXfrm>
        <a:off x="5330877" y="4379364"/>
        <a:ext cx="2538703" cy="8105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F4B9F-36D7-40CB-BFDB-6AE847A79FD6}">
      <dsp:nvSpPr>
        <dsp:cNvPr id="0" name=""/>
        <dsp:cNvSpPr/>
      </dsp:nvSpPr>
      <dsp:spPr>
        <a:xfrm>
          <a:off x="2889909" y="1547342"/>
          <a:ext cx="3119092" cy="2567977"/>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rPr>
            <a:t>VENITURILE IMPOZITELOR EXECUTATE:</a:t>
          </a:r>
        </a:p>
        <a:p>
          <a:pPr marL="0" lvl="0" indent="0" algn="ctr" defTabSz="889000">
            <a:lnSpc>
              <a:spcPct val="90000"/>
            </a:lnSpc>
            <a:spcBef>
              <a:spcPct val="0"/>
            </a:spcBef>
            <a:spcAft>
              <a:spcPct val="35000"/>
            </a:spcAft>
            <a:buNone/>
          </a:pPr>
          <a:r>
            <a:rPr lang="ro-RO" sz="2000" b="1" kern="1200" dirty="0">
              <a:solidFill>
                <a:schemeClr val="tx1"/>
              </a:solidFill>
            </a:rPr>
            <a:t>3 552,6 mii lei</a:t>
          </a:r>
        </a:p>
        <a:p>
          <a:pPr marL="0" lvl="0" indent="0" algn="ctr" defTabSz="889000">
            <a:lnSpc>
              <a:spcPct val="90000"/>
            </a:lnSpc>
            <a:spcBef>
              <a:spcPct val="0"/>
            </a:spcBef>
            <a:spcAft>
              <a:spcPct val="35000"/>
            </a:spcAft>
            <a:buNone/>
          </a:pPr>
          <a:endParaRPr lang="ro-RO" sz="2100" kern="1200" dirty="0"/>
        </a:p>
      </dsp:txBody>
      <dsp:txXfrm>
        <a:off x="3346689" y="1923414"/>
        <a:ext cx="2205532" cy="1815833"/>
      </dsp:txXfrm>
    </dsp:sp>
    <dsp:sp modelId="{AE8A3014-FC2D-40AD-A74D-F7330BD195B2}">
      <dsp:nvSpPr>
        <dsp:cNvPr id="0" name=""/>
        <dsp:cNvSpPr/>
      </dsp:nvSpPr>
      <dsp:spPr>
        <a:xfrm rot="16200000">
          <a:off x="4394852" y="1345443"/>
          <a:ext cx="125597" cy="50940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ro-RO" sz="2100" kern="1200" dirty="0"/>
        </a:p>
      </dsp:txBody>
      <dsp:txXfrm>
        <a:off x="4413692" y="1466164"/>
        <a:ext cx="87918" cy="305641"/>
      </dsp:txXfrm>
    </dsp:sp>
    <dsp:sp modelId="{32FC84FA-D120-4253-8552-905B4CDC3BAD}">
      <dsp:nvSpPr>
        <dsp:cNvPr id="0" name=""/>
        <dsp:cNvSpPr/>
      </dsp:nvSpPr>
      <dsp:spPr>
        <a:xfrm>
          <a:off x="3225816" y="-99448"/>
          <a:ext cx="2447278" cy="1666228"/>
        </a:xfrm>
        <a:prstGeom prst="ellipse">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ro-RO" sz="2400" b="1" kern="1200" dirty="0">
            <a:solidFill>
              <a:schemeClr val="tx1"/>
            </a:solidFill>
          </a:endParaRPr>
        </a:p>
        <a:p>
          <a:pPr marL="0" lvl="0" indent="0" algn="ctr" defTabSz="1066800">
            <a:lnSpc>
              <a:spcPct val="90000"/>
            </a:lnSpc>
            <a:spcBef>
              <a:spcPct val="0"/>
            </a:spcBef>
            <a:spcAft>
              <a:spcPct val="35000"/>
            </a:spcAft>
            <a:buNone/>
          </a:pPr>
          <a:r>
            <a:rPr lang="ro-RO" sz="2000" b="1" kern="1200" dirty="0">
              <a:solidFill>
                <a:schemeClr val="tx1"/>
              </a:solidFill>
            </a:rPr>
            <a:t>IMPOZITE:</a:t>
          </a:r>
        </a:p>
        <a:p>
          <a:pPr marL="0" lvl="0" indent="0" algn="ctr" defTabSz="1066800">
            <a:lnSpc>
              <a:spcPct val="90000"/>
            </a:lnSpc>
            <a:spcBef>
              <a:spcPct val="0"/>
            </a:spcBef>
            <a:spcAft>
              <a:spcPct val="35000"/>
            </a:spcAft>
            <a:buNone/>
          </a:pPr>
          <a:r>
            <a:rPr lang="ro-RO" sz="2000" b="1" kern="1200" dirty="0">
              <a:solidFill>
                <a:schemeClr val="tx1"/>
              </a:solidFill>
            </a:rPr>
            <a:t>2 376,4 mii lei</a:t>
          </a:r>
        </a:p>
        <a:p>
          <a:pPr marL="0" lvl="0" indent="0" algn="ctr" defTabSz="1066800">
            <a:lnSpc>
              <a:spcPct val="90000"/>
            </a:lnSpc>
            <a:spcBef>
              <a:spcPct val="0"/>
            </a:spcBef>
            <a:spcAft>
              <a:spcPct val="35000"/>
            </a:spcAft>
            <a:buNone/>
          </a:pPr>
          <a:endParaRPr lang="ro-RO" sz="2400" b="1" kern="1200" dirty="0">
            <a:solidFill>
              <a:schemeClr val="tx1"/>
            </a:solidFill>
          </a:endParaRPr>
        </a:p>
      </dsp:txBody>
      <dsp:txXfrm>
        <a:off x="3584212" y="144565"/>
        <a:ext cx="1730486" cy="1178202"/>
      </dsp:txXfrm>
    </dsp:sp>
    <dsp:sp modelId="{AAB5D652-A7AB-41BF-9F95-A3FCBAAB989D}">
      <dsp:nvSpPr>
        <dsp:cNvPr id="0" name=""/>
        <dsp:cNvSpPr/>
      </dsp:nvSpPr>
      <dsp:spPr>
        <a:xfrm rot="10800000">
          <a:off x="6120327" y="2589323"/>
          <a:ext cx="457995" cy="503677"/>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ro-RO" sz="2100" kern="1200" dirty="0"/>
        </a:p>
      </dsp:txBody>
      <dsp:txXfrm>
        <a:off x="6257725" y="2690058"/>
        <a:ext cx="320597" cy="302207"/>
      </dsp:txXfrm>
    </dsp:sp>
    <dsp:sp modelId="{E09CBE9C-9D13-4634-A9E2-0A63BE3F2D3F}">
      <dsp:nvSpPr>
        <dsp:cNvPr id="0" name=""/>
        <dsp:cNvSpPr/>
      </dsp:nvSpPr>
      <dsp:spPr>
        <a:xfrm>
          <a:off x="6656473" y="1795331"/>
          <a:ext cx="2099551" cy="2071998"/>
        </a:xfrm>
        <a:prstGeom prst="ellipse">
          <a:avLst/>
        </a:prstGeom>
        <a:solidFill>
          <a:schemeClr val="bg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rPr>
            <a:t>TAXE LOCALE:</a:t>
          </a:r>
        </a:p>
        <a:p>
          <a:pPr marL="0" lvl="0" indent="0" algn="ctr" defTabSz="889000">
            <a:lnSpc>
              <a:spcPct val="90000"/>
            </a:lnSpc>
            <a:spcBef>
              <a:spcPct val="0"/>
            </a:spcBef>
            <a:spcAft>
              <a:spcPct val="35000"/>
            </a:spcAft>
            <a:buNone/>
          </a:pPr>
          <a:r>
            <a:rPr lang="ro-RO" sz="2000" b="1" kern="1200" dirty="0">
              <a:solidFill>
                <a:schemeClr val="tx1"/>
              </a:solidFill>
            </a:rPr>
            <a:t>317,6 mii lei</a:t>
          </a:r>
        </a:p>
      </dsp:txBody>
      <dsp:txXfrm>
        <a:off x="6963945" y="2098768"/>
        <a:ext cx="1484607" cy="1465124"/>
      </dsp:txXfrm>
    </dsp:sp>
    <dsp:sp modelId="{CE773C12-B2D3-456D-ADC4-96FB2CD3C3D6}">
      <dsp:nvSpPr>
        <dsp:cNvPr id="0" name=""/>
        <dsp:cNvSpPr/>
      </dsp:nvSpPr>
      <dsp:spPr>
        <a:xfrm rot="5400000">
          <a:off x="4127789" y="3654826"/>
          <a:ext cx="630548" cy="50940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ro-RO" sz="2100" kern="1200" dirty="0"/>
        </a:p>
      </dsp:txBody>
      <dsp:txXfrm>
        <a:off x="4204200" y="3680297"/>
        <a:ext cx="477727" cy="305641"/>
      </dsp:txXfrm>
    </dsp:sp>
    <dsp:sp modelId="{6AAC145A-61CA-4DBE-BCAE-7BBE469D85E2}">
      <dsp:nvSpPr>
        <dsp:cNvPr id="0" name=""/>
        <dsp:cNvSpPr/>
      </dsp:nvSpPr>
      <dsp:spPr>
        <a:xfrm>
          <a:off x="3127531" y="4055834"/>
          <a:ext cx="2643848" cy="1746324"/>
        </a:xfrm>
        <a:prstGeom prst="ellipse">
          <a:avLst/>
        </a:prstGeom>
        <a:solidFill>
          <a:schemeClr val="tx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ro-RO" sz="1800" b="1" kern="1200" dirty="0">
              <a:solidFill>
                <a:schemeClr val="tx1"/>
              </a:solidFill>
            </a:rPr>
            <a:t>ÎNCASĂRI DE LA PRESTAREA serviciilor cu PLATĂ:                         767,5 mii lei</a:t>
          </a:r>
        </a:p>
      </dsp:txBody>
      <dsp:txXfrm>
        <a:off x="3514714" y="4311577"/>
        <a:ext cx="1869482" cy="1234838"/>
      </dsp:txXfrm>
    </dsp:sp>
    <dsp:sp modelId="{58C0E3F8-CC90-48B3-9D75-D90B9DC9611C}">
      <dsp:nvSpPr>
        <dsp:cNvPr id="0" name=""/>
        <dsp:cNvSpPr/>
      </dsp:nvSpPr>
      <dsp:spPr>
        <a:xfrm>
          <a:off x="2369962" y="2530532"/>
          <a:ext cx="458864" cy="50940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ro-RO" sz="2100" kern="1200" dirty="0"/>
        </a:p>
      </dsp:txBody>
      <dsp:txXfrm rot="10800000">
        <a:off x="2369962" y="2632413"/>
        <a:ext cx="321205" cy="305641"/>
      </dsp:txXfrm>
    </dsp:sp>
    <dsp:sp modelId="{0481EC21-28C5-4F3F-B7EB-D453E232C3BD}">
      <dsp:nvSpPr>
        <dsp:cNvPr id="0" name=""/>
        <dsp:cNvSpPr/>
      </dsp:nvSpPr>
      <dsp:spPr>
        <a:xfrm>
          <a:off x="154201" y="1785501"/>
          <a:ext cx="2237479" cy="2067758"/>
        </a:xfrm>
        <a:prstGeom prst="ellipse">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rPr>
            <a:t>DONAȚII:</a:t>
          </a:r>
        </a:p>
        <a:p>
          <a:pPr marL="0" lvl="0" indent="0" algn="ctr" defTabSz="889000">
            <a:lnSpc>
              <a:spcPct val="90000"/>
            </a:lnSpc>
            <a:spcBef>
              <a:spcPct val="0"/>
            </a:spcBef>
            <a:spcAft>
              <a:spcPct val="35000"/>
            </a:spcAft>
            <a:buNone/>
          </a:pPr>
          <a:r>
            <a:rPr lang="ro-RO" sz="2000" b="1" kern="1200" dirty="0">
              <a:solidFill>
                <a:schemeClr val="tx1"/>
              </a:solidFill>
            </a:rPr>
            <a:t>91,1 mii lei</a:t>
          </a:r>
        </a:p>
      </dsp:txBody>
      <dsp:txXfrm>
        <a:off x="481872" y="2088317"/>
        <a:ext cx="1582137" cy="14621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54E4FF-A476-41E9-9591-6FDA5015933E}">
      <dsp:nvSpPr>
        <dsp:cNvPr id="0" name=""/>
        <dsp:cNvSpPr/>
      </dsp:nvSpPr>
      <dsp:spPr>
        <a:xfrm rot="5400000">
          <a:off x="5078917" y="-1864133"/>
          <a:ext cx="1614333" cy="5512732"/>
        </a:xfrm>
        <a:prstGeom prst="round2SameRect">
          <a:avLst/>
        </a:prstGeom>
        <a:solidFill>
          <a:schemeClr val="accent3">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ro-RO" sz="1400" b="1" kern="1200" dirty="0"/>
            <a:t>Fondul silvic: 2 207,03 ha</a:t>
          </a:r>
        </a:p>
        <a:p>
          <a:pPr marL="114300" lvl="1" indent="-114300" algn="l" defTabSz="622300">
            <a:lnSpc>
              <a:spcPct val="90000"/>
            </a:lnSpc>
            <a:spcBef>
              <a:spcPct val="0"/>
            </a:spcBef>
            <a:spcAft>
              <a:spcPct val="15000"/>
            </a:spcAft>
            <a:buChar char="•"/>
          </a:pPr>
          <a:r>
            <a:rPr lang="ro-RO" sz="1400" b="1" kern="1200" dirty="0"/>
            <a:t>Fondul </a:t>
          </a:r>
          <a:r>
            <a:rPr lang="ro-RO" sz="1400" b="1" kern="1200" dirty="0">
              <a:latin typeface="+mn-lt"/>
            </a:rPr>
            <a:t>apelor</a:t>
          </a:r>
          <a:r>
            <a:rPr lang="ro-RO" sz="1400" b="1" kern="1200" dirty="0"/>
            <a:t>: 19,0 ha (râul ICHEL, râul CULA)</a:t>
          </a:r>
        </a:p>
        <a:p>
          <a:pPr marL="114300" lvl="1" indent="-114300" algn="l" defTabSz="622300">
            <a:lnSpc>
              <a:spcPct val="90000"/>
            </a:lnSpc>
            <a:spcBef>
              <a:spcPct val="0"/>
            </a:spcBef>
            <a:spcAft>
              <a:spcPct val="15000"/>
            </a:spcAft>
            <a:buChar char="•"/>
          </a:pPr>
          <a:r>
            <a:rPr lang="ro-RO" sz="1400" b="1" kern="1200" dirty="0"/>
            <a:t>Terenuri destinate industriei, transporturilor, telecomunicațiilor ș.a. destinații speciale: 77,63 ha (Oficiul Poștal, Stația Meteo, </a:t>
          </a:r>
          <a:r>
            <a:rPr lang="ro-RO" sz="1400" b="1" kern="1200" dirty="0" err="1"/>
            <a:t>Moldcell</a:t>
          </a:r>
          <a:r>
            <a:rPr lang="ro-RO" sz="1400" b="1" kern="1200" dirty="0"/>
            <a:t>, rețele electrice, trasee principale)</a:t>
          </a:r>
        </a:p>
      </dsp:txBody>
      <dsp:txXfrm rot="-5400000">
        <a:off x="3129718" y="163871"/>
        <a:ext cx="5433927" cy="1456723"/>
      </dsp:txXfrm>
    </dsp:sp>
    <dsp:sp modelId="{945AD471-86A6-4FC8-95B0-AE1C016679DE}">
      <dsp:nvSpPr>
        <dsp:cNvPr id="0" name=""/>
        <dsp:cNvSpPr/>
      </dsp:nvSpPr>
      <dsp:spPr>
        <a:xfrm>
          <a:off x="4239" y="1360"/>
          <a:ext cx="3125478" cy="1781745"/>
        </a:xfrm>
        <a:prstGeom prst="roundRect">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ro-RO" sz="2400" b="1" kern="1200" dirty="0">
              <a:solidFill>
                <a:schemeClr val="tx1"/>
              </a:solidFill>
              <a:latin typeface="+mn-lt"/>
            </a:rPr>
            <a:t>Proprietatea statului:</a:t>
          </a:r>
          <a:br>
            <a:rPr lang="ro-RO" sz="2400" b="1" kern="1200" dirty="0">
              <a:solidFill>
                <a:schemeClr val="tx1"/>
              </a:solidFill>
              <a:latin typeface="+mn-lt"/>
            </a:rPr>
          </a:br>
          <a:r>
            <a:rPr lang="ro-RO" sz="2400" b="1" kern="1200" dirty="0">
              <a:solidFill>
                <a:schemeClr val="tx1"/>
              </a:solidFill>
              <a:latin typeface="+mn-lt"/>
            </a:rPr>
            <a:t>2 303,66 ha</a:t>
          </a:r>
        </a:p>
      </dsp:txBody>
      <dsp:txXfrm>
        <a:off x="91217" y="88338"/>
        <a:ext cx="2951522" cy="1607789"/>
      </dsp:txXfrm>
    </dsp:sp>
    <dsp:sp modelId="{329ACDD6-6E8E-4D8D-A468-B3C6FDB52BBE}">
      <dsp:nvSpPr>
        <dsp:cNvPr id="0" name=""/>
        <dsp:cNvSpPr/>
      </dsp:nvSpPr>
      <dsp:spPr>
        <a:xfrm rot="5400000">
          <a:off x="4954102" y="44756"/>
          <a:ext cx="1896105" cy="5550979"/>
        </a:xfrm>
        <a:prstGeom prst="round2SameRect">
          <a:avLst/>
        </a:prstGeom>
        <a:solidFill>
          <a:schemeClr val="tx2">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ro-RO" sz="1400" b="1" kern="1200" dirty="0"/>
            <a:t>Terenurile s. Bravicea: 201,59 ha (străzi, drumuri, râpi, terenuri aferente construcțiilor social-economice: stadion, piețe, grădinița, școala, rezerva primăriei 5% etc.)</a:t>
          </a:r>
        </a:p>
        <a:p>
          <a:pPr marL="114300" lvl="1" indent="-114300" algn="l" defTabSz="622300">
            <a:lnSpc>
              <a:spcPct val="90000"/>
            </a:lnSpc>
            <a:spcBef>
              <a:spcPct val="0"/>
            </a:spcBef>
            <a:spcAft>
              <a:spcPct val="15000"/>
            </a:spcAft>
            <a:buChar char="•"/>
          </a:pPr>
          <a:r>
            <a:rPr lang="ro-RO" sz="1400" b="1" kern="1200" dirty="0"/>
            <a:t>Fondul silvic: 484,30 ha (păduri, fâșii de protecție)</a:t>
          </a:r>
        </a:p>
        <a:p>
          <a:pPr marL="114300" lvl="1" indent="-114300" algn="l" defTabSz="622300">
            <a:lnSpc>
              <a:spcPct val="90000"/>
            </a:lnSpc>
            <a:spcBef>
              <a:spcPct val="0"/>
            </a:spcBef>
            <a:spcAft>
              <a:spcPct val="15000"/>
            </a:spcAft>
            <a:buChar char="•"/>
          </a:pPr>
          <a:r>
            <a:rPr lang="ro-RO" sz="1400" b="1" kern="1200" dirty="0"/>
            <a:t>Fondul apelor: 67,0 ha (mlaștini, iazuri)</a:t>
          </a:r>
        </a:p>
        <a:p>
          <a:pPr marL="114300" lvl="1" indent="-114300" algn="l" defTabSz="622300">
            <a:lnSpc>
              <a:spcPct val="90000"/>
            </a:lnSpc>
            <a:spcBef>
              <a:spcPct val="0"/>
            </a:spcBef>
            <a:spcAft>
              <a:spcPct val="15000"/>
            </a:spcAft>
            <a:buChar char="•"/>
          </a:pPr>
          <a:r>
            <a:rPr lang="ro-RO" sz="1400" b="1" kern="1200" dirty="0"/>
            <a:t>Terenuri cu destinație industrială: 1,85 ha (moara)</a:t>
          </a:r>
        </a:p>
        <a:p>
          <a:pPr marL="114300" lvl="1" indent="-114300" algn="l" defTabSz="622300">
            <a:lnSpc>
              <a:spcPct val="90000"/>
            </a:lnSpc>
            <a:spcBef>
              <a:spcPct val="0"/>
            </a:spcBef>
            <a:spcAft>
              <a:spcPct val="15000"/>
            </a:spcAft>
            <a:buChar char="•"/>
          </a:pPr>
          <a:r>
            <a:rPr lang="ro-RO" sz="1400" b="1" kern="1200" dirty="0"/>
            <a:t>Terenuri fondul de rezervă: 825,75 ha (pășuni, fânețe, terenuri degradate, drumuri extravilan, terenuri pentru dezvoltarea social-culturală)</a:t>
          </a:r>
        </a:p>
      </dsp:txBody>
      <dsp:txXfrm rot="-5400000">
        <a:off x="3126665" y="1964753"/>
        <a:ext cx="5458419" cy="1710985"/>
      </dsp:txXfrm>
    </dsp:sp>
    <dsp:sp modelId="{F2F55B57-301D-4FB7-9AAA-BD1CED880802}">
      <dsp:nvSpPr>
        <dsp:cNvPr id="0" name=""/>
        <dsp:cNvSpPr/>
      </dsp:nvSpPr>
      <dsp:spPr>
        <a:xfrm>
          <a:off x="4239" y="1929373"/>
          <a:ext cx="3122426" cy="1781745"/>
        </a:xfrm>
        <a:prstGeom prst="roundRect">
          <a:avLst/>
        </a:prstGeom>
        <a:solidFill>
          <a:schemeClr val="tx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ro-RO" sz="2400" b="1" kern="1200" dirty="0">
              <a:solidFill>
                <a:schemeClr val="tx1"/>
              </a:solidFill>
            </a:rPr>
            <a:t>Proprietatea APL:</a:t>
          </a:r>
          <a:br>
            <a:rPr lang="ro-RO" sz="2400" b="1" kern="1200" dirty="0">
              <a:solidFill>
                <a:schemeClr val="tx1"/>
              </a:solidFill>
            </a:rPr>
          </a:br>
          <a:r>
            <a:rPr lang="ro-RO" sz="2400" b="1" kern="1200" dirty="0">
              <a:solidFill>
                <a:schemeClr val="tx1"/>
              </a:solidFill>
            </a:rPr>
            <a:t>1 580,49 ha</a:t>
          </a:r>
        </a:p>
      </dsp:txBody>
      <dsp:txXfrm>
        <a:off x="91217" y="2016351"/>
        <a:ext cx="2948470" cy="1607789"/>
      </dsp:txXfrm>
    </dsp:sp>
    <dsp:sp modelId="{36DD39DF-5746-45DA-8F85-9C6DDBFF92D6}">
      <dsp:nvSpPr>
        <dsp:cNvPr id="0" name=""/>
        <dsp:cNvSpPr/>
      </dsp:nvSpPr>
      <dsp:spPr>
        <a:xfrm rot="5400000">
          <a:off x="5007212" y="1976838"/>
          <a:ext cx="1789884" cy="5550979"/>
        </a:xfrm>
        <a:prstGeom prst="round2SameRect">
          <a:avLst/>
        </a:prstGeom>
        <a:solidFill>
          <a:schemeClr val="accent2">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ro-RO" sz="1400" b="1" kern="1200" dirty="0"/>
            <a:t>Loturi de pe lângă casă și sub construcții: 487,27 ha</a:t>
          </a:r>
        </a:p>
        <a:p>
          <a:pPr marL="114300" lvl="1" indent="-114300" algn="l" defTabSz="622300">
            <a:lnSpc>
              <a:spcPct val="90000"/>
            </a:lnSpc>
            <a:spcBef>
              <a:spcPct val="0"/>
            </a:spcBef>
            <a:spcAft>
              <a:spcPct val="15000"/>
            </a:spcAft>
            <a:buChar char="•"/>
          </a:pPr>
          <a:r>
            <a:rPr lang="ro-RO" sz="1400" b="1" kern="1200" dirty="0"/>
            <a:t>Terenuri cu destinație agricolă (cote, terenuri agricole procurate prin vânzare/cumpărare): 1 566,79 ha</a:t>
          </a:r>
        </a:p>
        <a:p>
          <a:pPr marL="114300" lvl="1" indent="-114300" algn="l" defTabSz="622300">
            <a:lnSpc>
              <a:spcPct val="90000"/>
            </a:lnSpc>
            <a:spcBef>
              <a:spcPct val="0"/>
            </a:spcBef>
            <a:spcAft>
              <a:spcPct val="15000"/>
            </a:spcAft>
            <a:buChar char="•"/>
          </a:pPr>
          <a:r>
            <a:rPr lang="ro-RO" sz="1400" b="1" kern="1200" dirty="0"/>
            <a:t>Fondul silvic: (păduri plantate în bază de contract): 38,19 ha</a:t>
          </a:r>
        </a:p>
        <a:p>
          <a:pPr marL="114300" lvl="1" indent="-114300" algn="l" defTabSz="622300">
            <a:lnSpc>
              <a:spcPct val="90000"/>
            </a:lnSpc>
            <a:spcBef>
              <a:spcPct val="0"/>
            </a:spcBef>
            <a:spcAft>
              <a:spcPct val="15000"/>
            </a:spcAft>
            <a:buChar char="•"/>
          </a:pPr>
          <a:r>
            <a:rPr lang="ro-RO" sz="1400" b="1" kern="1200" dirty="0"/>
            <a:t>Terenuri cu destinație industrială și altele: 4,07 ha</a:t>
          </a:r>
          <a:br>
            <a:rPr lang="ro-RO" sz="1400" b="1" kern="1200" dirty="0"/>
          </a:br>
          <a:r>
            <a:rPr lang="ro-RO" sz="1400" b="1" kern="1200" dirty="0"/>
            <a:t>(S.R.L. IONELAGIL, Fabrica de pâine, S.R.L. ELVIRAL, S.A. MOLDTELECOM, Casa de deservire socială, Î.I. Aga Ion, Î.I. ZID TOT PRIM, Piața)</a:t>
          </a:r>
        </a:p>
      </dsp:txBody>
      <dsp:txXfrm rot="-5400000">
        <a:off x="3126665" y="3944761"/>
        <a:ext cx="5463604" cy="1615134"/>
      </dsp:txXfrm>
    </dsp:sp>
    <dsp:sp modelId="{D33AB66D-52D2-48A7-AEFD-E2112F04D250}">
      <dsp:nvSpPr>
        <dsp:cNvPr id="0" name=""/>
        <dsp:cNvSpPr/>
      </dsp:nvSpPr>
      <dsp:spPr>
        <a:xfrm>
          <a:off x="4239" y="3861455"/>
          <a:ext cx="3122426" cy="1781745"/>
        </a:xfrm>
        <a:prstGeom prst="roundRect">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ro-RO" sz="2400" b="1" kern="1200" dirty="0">
              <a:solidFill>
                <a:schemeClr val="tx1"/>
              </a:solidFill>
            </a:rPr>
            <a:t>Proprietatea privată:</a:t>
          </a:r>
          <a:br>
            <a:rPr lang="ro-RO" sz="2400" b="1" kern="1200" dirty="0">
              <a:solidFill>
                <a:schemeClr val="tx1"/>
              </a:solidFill>
            </a:rPr>
          </a:br>
          <a:r>
            <a:rPr lang="ro-RO" sz="2400" b="1" kern="1200" dirty="0">
              <a:solidFill>
                <a:schemeClr val="tx1"/>
              </a:solidFill>
            </a:rPr>
            <a:t>2 096,32 ha</a:t>
          </a:r>
        </a:p>
      </dsp:txBody>
      <dsp:txXfrm>
        <a:off x="91217" y="3948433"/>
        <a:ext cx="2948470" cy="16077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8ABFE-3783-41F9-81C8-46E7C790D144}">
      <dsp:nvSpPr>
        <dsp:cNvPr id="0" name=""/>
        <dsp:cNvSpPr/>
      </dsp:nvSpPr>
      <dsp:spPr>
        <a:xfrm>
          <a:off x="-5753821" y="-880071"/>
          <a:ext cx="6845445" cy="6845445"/>
        </a:xfrm>
        <a:prstGeom prst="blockArc">
          <a:avLst>
            <a:gd name="adj1" fmla="val 18900000"/>
            <a:gd name="adj2" fmla="val 2700000"/>
            <a:gd name="adj3" fmla="val 31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AE4B6C-DB22-428A-B30F-3B55AEECB7AA}">
      <dsp:nvSpPr>
        <dsp:cNvPr id="0" name=""/>
        <dsp:cNvSpPr/>
      </dsp:nvSpPr>
      <dsp:spPr>
        <a:xfrm>
          <a:off x="693988" y="193582"/>
          <a:ext cx="7467000" cy="1646956"/>
        </a:xfrm>
        <a:prstGeom prst="rect">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7292" tIns="35560" rIns="35560" bIns="35560" numCol="1" spcCol="1270" anchor="ctr" anchorCtr="0">
          <a:noAutofit/>
        </a:bodyPr>
        <a:lstStyle/>
        <a:p>
          <a:pPr marL="0" lvl="0" algn="l" defTabSz="622300">
            <a:lnSpc>
              <a:spcPct val="90000"/>
            </a:lnSpc>
            <a:spcBef>
              <a:spcPct val="0"/>
            </a:spcBef>
            <a:spcAft>
              <a:spcPct val="35000"/>
            </a:spcAft>
            <a:buNone/>
          </a:pPr>
          <a:r>
            <a:rPr lang="ro-RO" sz="1400" b="1" kern="1200" dirty="0">
              <a:solidFill>
                <a:schemeClr val="tx1"/>
              </a:solidFill>
            </a:rPr>
            <a:t>Construcția a 300 m drum betonat pe str. Viilor 2, spre regiunea Dealul Crucii </a:t>
          </a:r>
        </a:p>
        <a:p>
          <a:pPr marL="0" lvl="0" algn="l" defTabSz="622300">
            <a:lnSpc>
              <a:spcPct val="90000"/>
            </a:lnSpc>
            <a:spcBef>
              <a:spcPct val="0"/>
            </a:spcBef>
            <a:spcAft>
              <a:spcPct val="35000"/>
            </a:spcAft>
            <a:buNone/>
          </a:pPr>
          <a:r>
            <a:rPr lang="ro-RO" sz="1400" b="1" i="0" kern="1200" dirty="0">
              <a:solidFill>
                <a:schemeClr val="tx1"/>
              </a:solidFill>
              <a:effectLst/>
            </a:rPr>
            <a:t>Valoarea proiectului: 401 483 lei</a:t>
          </a:r>
        </a:p>
        <a:p>
          <a:pPr marL="180975" lvl="0" indent="0" algn="l" defTabSz="622300">
            <a:lnSpc>
              <a:spcPct val="90000"/>
            </a:lnSpc>
            <a:spcBef>
              <a:spcPct val="0"/>
            </a:spcBef>
            <a:spcAft>
              <a:spcPct val="35000"/>
            </a:spcAft>
            <a:buNone/>
          </a:pPr>
          <a:r>
            <a:rPr lang="ro-RO" sz="1400" b="1" i="0" kern="1200" dirty="0">
              <a:solidFill>
                <a:schemeClr val="tx1"/>
              </a:solidFill>
              <a:effectLst/>
            </a:rPr>
            <a:t>•  326 683 lei 	– contribuția Primăriei Bravicea</a:t>
          </a:r>
        </a:p>
        <a:p>
          <a:pPr marL="180975" lvl="0" indent="0" algn="l" defTabSz="622300">
            <a:lnSpc>
              <a:spcPct val="90000"/>
            </a:lnSpc>
            <a:spcBef>
              <a:spcPct val="0"/>
            </a:spcBef>
            <a:spcAft>
              <a:spcPct val="35000"/>
            </a:spcAft>
            <a:buNone/>
          </a:pPr>
          <a:r>
            <a:rPr lang="ro-RO" sz="1400" b="1" i="0" kern="1200" dirty="0">
              <a:solidFill>
                <a:schemeClr val="tx1"/>
              </a:solidFill>
              <a:effectLst/>
            </a:rPr>
            <a:t>• 74 800 lei 	– contribuția membrilor comunității</a:t>
          </a:r>
          <a:endParaRPr lang="ro-RO" sz="1400" b="1" kern="1200" dirty="0">
            <a:solidFill>
              <a:schemeClr val="tx1"/>
            </a:solidFill>
          </a:endParaRPr>
        </a:p>
      </dsp:txBody>
      <dsp:txXfrm>
        <a:off x="693988" y="193582"/>
        <a:ext cx="7467000" cy="1646956"/>
      </dsp:txXfrm>
    </dsp:sp>
    <dsp:sp modelId="{BDB3C26A-4D18-492D-BBFF-22A56BC28658}">
      <dsp:nvSpPr>
        <dsp:cNvPr id="0" name=""/>
        <dsp:cNvSpPr/>
      </dsp:nvSpPr>
      <dsp:spPr>
        <a:xfrm>
          <a:off x="65034" y="381397"/>
          <a:ext cx="1271325" cy="127132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D3ED3A-2226-4519-A5C3-B1D378987A28}">
      <dsp:nvSpPr>
        <dsp:cNvPr id="0" name=""/>
        <dsp:cNvSpPr/>
      </dsp:nvSpPr>
      <dsp:spPr>
        <a:xfrm>
          <a:off x="1063420" y="1930945"/>
          <a:ext cx="7097837" cy="1382622"/>
        </a:xfrm>
        <a:prstGeom prst="rect">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7292" tIns="35560" rIns="35560" bIns="35560" numCol="1" spcCol="1270" anchor="ctr" anchorCtr="0">
          <a:noAutofit/>
        </a:bodyPr>
        <a:lstStyle/>
        <a:p>
          <a:pPr marL="0" lvl="0" indent="0" algn="l" defTabSz="622300">
            <a:lnSpc>
              <a:spcPct val="90000"/>
            </a:lnSpc>
            <a:spcBef>
              <a:spcPct val="0"/>
            </a:spcBef>
            <a:spcAft>
              <a:spcPct val="35000"/>
            </a:spcAft>
            <a:buNone/>
          </a:pPr>
          <a:r>
            <a:rPr lang="pt-BR" sz="1400" b="1" kern="1200" dirty="0">
              <a:solidFill>
                <a:schemeClr val="tx1"/>
              </a:solidFill>
            </a:rPr>
            <a:t>Reparația drumurilor</a:t>
          </a:r>
          <a:r>
            <a:rPr lang="ro-RO" sz="1400" b="1" kern="1200" dirty="0">
              <a:solidFill>
                <a:schemeClr val="tx1"/>
              </a:solidFill>
            </a:rPr>
            <a:t> locale</a:t>
          </a:r>
          <a:r>
            <a:rPr lang="pt-BR" sz="1400" b="1" kern="1200" dirty="0">
              <a:solidFill>
                <a:schemeClr val="tx1"/>
              </a:solidFill>
            </a:rPr>
            <a:t> cu autogreiderul: </a:t>
          </a:r>
          <a:r>
            <a:rPr lang="ro-RO" sz="1400" b="1" kern="1200" dirty="0">
              <a:solidFill>
                <a:schemeClr val="tx1"/>
              </a:solidFill>
            </a:rPr>
            <a:t>5,0</a:t>
          </a:r>
          <a:r>
            <a:rPr lang="pt-BR" sz="1400" b="1" kern="1200" dirty="0">
              <a:solidFill>
                <a:schemeClr val="tx1"/>
              </a:solidFill>
            </a:rPr>
            <a:t> mii lei;</a:t>
          </a:r>
          <a:endParaRPr lang="ro-RO" sz="1400" b="1" kern="1200" dirty="0">
            <a:solidFill>
              <a:schemeClr val="tx1"/>
            </a:solidFill>
          </a:endParaRPr>
        </a:p>
      </dsp:txBody>
      <dsp:txXfrm>
        <a:off x="1063420" y="1930945"/>
        <a:ext cx="7097837" cy="1382622"/>
      </dsp:txXfrm>
    </dsp:sp>
    <dsp:sp modelId="{48B0FF77-5A89-40B1-808F-99F02B4D55E8}">
      <dsp:nvSpPr>
        <dsp:cNvPr id="0" name=""/>
        <dsp:cNvSpPr/>
      </dsp:nvSpPr>
      <dsp:spPr>
        <a:xfrm>
          <a:off x="453112" y="1919923"/>
          <a:ext cx="1234571" cy="124545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EE098F-3634-4F84-9A96-5C14149746E6}">
      <dsp:nvSpPr>
        <dsp:cNvPr id="0" name=""/>
        <dsp:cNvSpPr/>
      </dsp:nvSpPr>
      <dsp:spPr>
        <a:xfrm>
          <a:off x="690410" y="3523300"/>
          <a:ext cx="7474155" cy="1089881"/>
        </a:xfrm>
        <a:prstGeom prst="rect">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7292" tIns="35560" rIns="35560" bIns="35560" numCol="1" spcCol="1270" anchor="ctr" anchorCtr="0">
          <a:noAutofit/>
        </a:bodyPr>
        <a:lstStyle/>
        <a:p>
          <a:pPr marL="0" lvl="0" indent="0" algn="l" defTabSz="622300">
            <a:lnSpc>
              <a:spcPct val="90000"/>
            </a:lnSpc>
            <a:spcBef>
              <a:spcPct val="0"/>
            </a:spcBef>
            <a:spcAft>
              <a:spcPct val="35000"/>
            </a:spcAft>
            <a:buNone/>
          </a:pPr>
          <a:r>
            <a:rPr lang="it-IT" sz="1400" b="1" kern="1200" dirty="0">
              <a:solidFill>
                <a:schemeClr val="tx1"/>
              </a:solidFill>
            </a:rPr>
            <a:t>Utilizarea motorinei: </a:t>
          </a:r>
          <a:r>
            <a:rPr lang="ro-RO" sz="1400" b="1" kern="1200" dirty="0">
              <a:solidFill>
                <a:schemeClr val="tx1"/>
              </a:solidFill>
            </a:rPr>
            <a:t>8,8</a:t>
          </a:r>
          <a:r>
            <a:rPr lang="it-IT" sz="1400" b="1" kern="1200" dirty="0">
              <a:solidFill>
                <a:schemeClr val="tx1"/>
              </a:solidFill>
            </a:rPr>
            <a:t> mii lei</a:t>
          </a:r>
          <a:endParaRPr lang="ro-RO" sz="1400" b="1" kern="1200" dirty="0">
            <a:solidFill>
              <a:schemeClr val="tx1"/>
            </a:solidFill>
          </a:endParaRPr>
        </a:p>
        <a:p>
          <a:pPr marL="0" lvl="0" indent="0" algn="l" defTabSz="622300">
            <a:lnSpc>
              <a:spcPct val="90000"/>
            </a:lnSpc>
            <a:spcBef>
              <a:spcPct val="0"/>
            </a:spcBef>
            <a:spcAft>
              <a:spcPct val="35000"/>
            </a:spcAft>
            <a:buNone/>
          </a:pPr>
          <a:r>
            <a:rPr lang="ro-RO" sz="1400" b="1" kern="1200" dirty="0">
              <a:solidFill>
                <a:schemeClr val="tx1"/>
              </a:solidFill>
            </a:rPr>
            <a:t>Procurarea pietrișului și betonului: 376,1 mii lei</a:t>
          </a:r>
        </a:p>
      </dsp:txBody>
      <dsp:txXfrm>
        <a:off x="690410" y="3523300"/>
        <a:ext cx="7474155" cy="1089881"/>
      </dsp:txXfrm>
    </dsp:sp>
    <dsp:sp modelId="{A84BD9E4-FE6C-4802-A938-2DCB17C39816}">
      <dsp:nvSpPr>
        <dsp:cNvPr id="0" name=""/>
        <dsp:cNvSpPr/>
      </dsp:nvSpPr>
      <dsp:spPr>
        <a:xfrm>
          <a:off x="65034" y="3432578"/>
          <a:ext cx="1271325" cy="127132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AB1740-06B7-4093-A7B2-A0897314B9D2}">
      <dsp:nvSpPr>
        <dsp:cNvPr id="0" name=""/>
        <dsp:cNvSpPr/>
      </dsp:nvSpPr>
      <dsp:spPr>
        <a:xfrm rot="5400000">
          <a:off x="-403038" y="1447982"/>
          <a:ext cx="1778422" cy="21458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6D318F1-A1E8-47D7-8E37-0E822D3E2722}">
      <dsp:nvSpPr>
        <dsp:cNvPr id="0" name=""/>
        <dsp:cNvSpPr/>
      </dsp:nvSpPr>
      <dsp:spPr>
        <a:xfrm>
          <a:off x="4393" y="310511"/>
          <a:ext cx="2384330" cy="1430598"/>
        </a:xfrm>
        <a:prstGeom prst="roundRect">
          <a:avLst>
            <a:gd name="adj" fmla="val 10000"/>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o-RO" sz="1400" b="1" kern="1200" dirty="0">
              <a:solidFill>
                <a:schemeClr val="tx1"/>
              </a:solidFill>
            </a:rPr>
            <a:t>Utilizarea motorinei:</a:t>
          </a:r>
        </a:p>
        <a:p>
          <a:pPr marL="0" lvl="0" indent="0" algn="ctr" defTabSz="622300">
            <a:lnSpc>
              <a:spcPct val="90000"/>
            </a:lnSpc>
            <a:spcBef>
              <a:spcPct val="0"/>
            </a:spcBef>
            <a:spcAft>
              <a:spcPct val="35000"/>
            </a:spcAft>
            <a:buNone/>
          </a:pPr>
          <a:r>
            <a:rPr lang="ro-RO" sz="1400" b="1" kern="1200" dirty="0">
              <a:solidFill>
                <a:schemeClr val="tx1"/>
              </a:solidFill>
            </a:rPr>
            <a:t>2910 litri</a:t>
          </a:r>
        </a:p>
        <a:p>
          <a:pPr marL="0" lvl="0" indent="0" algn="ctr" defTabSz="622300">
            <a:lnSpc>
              <a:spcPct val="90000"/>
            </a:lnSpc>
            <a:spcBef>
              <a:spcPct val="0"/>
            </a:spcBef>
            <a:spcAft>
              <a:spcPct val="35000"/>
            </a:spcAft>
            <a:buNone/>
          </a:pPr>
          <a:r>
            <a:rPr lang="ro-RO" sz="1400" b="1" kern="1200" dirty="0">
              <a:solidFill>
                <a:schemeClr val="tx1"/>
              </a:solidFill>
            </a:rPr>
            <a:t>inclusiv pentru:</a:t>
          </a:r>
        </a:p>
      </dsp:txBody>
      <dsp:txXfrm>
        <a:off x="46294" y="352412"/>
        <a:ext cx="2300528" cy="1346796"/>
      </dsp:txXfrm>
    </dsp:sp>
    <dsp:sp modelId="{F2DD95BE-2E85-4C9E-BB18-848A91373467}">
      <dsp:nvSpPr>
        <dsp:cNvPr id="0" name=""/>
        <dsp:cNvSpPr/>
      </dsp:nvSpPr>
      <dsp:spPr>
        <a:xfrm rot="5400000">
          <a:off x="-403038" y="3236230"/>
          <a:ext cx="1778422" cy="21458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3DAFECC-1DD8-49FC-AA20-5423FF06E471}">
      <dsp:nvSpPr>
        <dsp:cNvPr id="0" name=""/>
        <dsp:cNvSpPr/>
      </dsp:nvSpPr>
      <dsp:spPr>
        <a:xfrm>
          <a:off x="4393" y="2098760"/>
          <a:ext cx="2384330" cy="1430598"/>
        </a:xfrm>
        <a:prstGeom prst="roundRect">
          <a:avLst>
            <a:gd name="adj" fmla="val 10000"/>
          </a:avLst>
        </a:prstGeom>
        <a:solidFill>
          <a:schemeClr val="tx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o-RO" sz="1400" b="1" kern="1200" dirty="0">
              <a:solidFill>
                <a:schemeClr val="tx1"/>
              </a:solidFill>
            </a:rPr>
            <a:t>Repartizarea pietrișului pe drumurile locale:</a:t>
          </a:r>
        </a:p>
        <a:p>
          <a:pPr marL="0" lvl="0" indent="0" algn="ctr" defTabSz="622300">
            <a:lnSpc>
              <a:spcPct val="90000"/>
            </a:lnSpc>
            <a:spcBef>
              <a:spcPct val="0"/>
            </a:spcBef>
            <a:spcAft>
              <a:spcPct val="35000"/>
            </a:spcAft>
            <a:buNone/>
          </a:pPr>
          <a:r>
            <a:rPr lang="ro-RO" sz="1400" b="1" kern="1200" dirty="0">
              <a:solidFill>
                <a:schemeClr val="tx1"/>
              </a:solidFill>
            </a:rPr>
            <a:t>90 litri</a:t>
          </a:r>
        </a:p>
      </dsp:txBody>
      <dsp:txXfrm>
        <a:off x="46294" y="2140661"/>
        <a:ext cx="2300528" cy="1346796"/>
      </dsp:txXfrm>
    </dsp:sp>
    <dsp:sp modelId="{05523EFB-A5A8-4855-AAEA-297D58226D47}">
      <dsp:nvSpPr>
        <dsp:cNvPr id="0" name=""/>
        <dsp:cNvSpPr/>
      </dsp:nvSpPr>
      <dsp:spPr>
        <a:xfrm>
          <a:off x="491085" y="4130354"/>
          <a:ext cx="3161334" cy="21458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E09439A-D293-4162-9B9B-6E756C728864}">
      <dsp:nvSpPr>
        <dsp:cNvPr id="0" name=""/>
        <dsp:cNvSpPr/>
      </dsp:nvSpPr>
      <dsp:spPr>
        <a:xfrm>
          <a:off x="4393" y="3887008"/>
          <a:ext cx="2384330" cy="1430598"/>
        </a:xfrm>
        <a:prstGeom prst="roundRect">
          <a:avLst>
            <a:gd name="adj" fmla="val 10000"/>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o-RO" sz="1400" b="1" kern="1200" dirty="0">
              <a:solidFill>
                <a:schemeClr val="tx1"/>
              </a:solidFill>
            </a:rPr>
            <a:t>Amenajarea gunoiștii:</a:t>
          </a:r>
        </a:p>
        <a:p>
          <a:pPr marL="0" lvl="0" indent="0" algn="ctr" defTabSz="622300">
            <a:lnSpc>
              <a:spcPct val="90000"/>
            </a:lnSpc>
            <a:spcBef>
              <a:spcPct val="0"/>
            </a:spcBef>
            <a:spcAft>
              <a:spcPct val="35000"/>
            </a:spcAft>
            <a:buNone/>
          </a:pPr>
          <a:r>
            <a:rPr lang="ro-RO" sz="1400" b="1" kern="1200" dirty="0">
              <a:solidFill>
                <a:schemeClr val="tx1"/>
              </a:solidFill>
            </a:rPr>
            <a:t>590 litri</a:t>
          </a:r>
        </a:p>
      </dsp:txBody>
      <dsp:txXfrm>
        <a:off x="46294" y="3928909"/>
        <a:ext cx="2300528" cy="1346796"/>
      </dsp:txXfrm>
    </dsp:sp>
    <dsp:sp modelId="{6BE3CE81-60A8-4B53-A0BC-78EB0677D0D2}">
      <dsp:nvSpPr>
        <dsp:cNvPr id="0" name=""/>
        <dsp:cNvSpPr/>
      </dsp:nvSpPr>
      <dsp:spPr>
        <a:xfrm rot="16200000">
          <a:off x="2768121" y="3236230"/>
          <a:ext cx="1778422" cy="21458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F3FBF4-2885-48E9-9BFE-B42B1F840F1B}">
      <dsp:nvSpPr>
        <dsp:cNvPr id="0" name=""/>
        <dsp:cNvSpPr/>
      </dsp:nvSpPr>
      <dsp:spPr>
        <a:xfrm>
          <a:off x="3175553" y="3887008"/>
          <a:ext cx="2384330" cy="1430598"/>
        </a:xfrm>
        <a:prstGeom prst="roundRect">
          <a:avLst>
            <a:gd name="adj" fmla="val 10000"/>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o-RO" sz="1400" b="1" kern="1200" dirty="0">
              <a:solidFill>
                <a:schemeClr val="tx1"/>
              </a:solidFill>
            </a:rPr>
            <a:t>Cositul ierbii la Stadion:</a:t>
          </a:r>
        </a:p>
        <a:p>
          <a:pPr marL="0" lvl="0" indent="0" algn="ctr" defTabSz="622300">
            <a:lnSpc>
              <a:spcPct val="90000"/>
            </a:lnSpc>
            <a:spcBef>
              <a:spcPct val="0"/>
            </a:spcBef>
            <a:spcAft>
              <a:spcPct val="35000"/>
            </a:spcAft>
            <a:buNone/>
          </a:pPr>
          <a:r>
            <a:rPr lang="ro-RO" sz="1400" b="1" kern="1200" dirty="0">
              <a:solidFill>
                <a:schemeClr val="tx1"/>
              </a:solidFill>
            </a:rPr>
            <a:t>100 litri</a:t>
          </a:r>
        </a:p>
      </dsp:txBody>
      <dsp:txXfrm>
        <a:off x="3217454" y="3928909"/>
        <a:ext cx="2300528" cy="1346796"/>
      </dsp:txXfrm>
    </dsp:sp>
    <dsp:sp modelId="{33E5D95C-1175-40BC-B34A-0321E4E46FE5}">
      <dsp:nvSpPr>
        <dsp:cNvPr id="0" name=""/>
        <dsp:cNvSpPr/>
      </dsp:nvSpPr>
      <dsp:spPr>
        <a:xfrm rot="16200000">
          <a:off x="2768121" y="1447982"/>
          <a:ext cx="1778422" cy="21458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777DF84-C5A1-44EF-8B6F-3AF624E5A3F5}">
      <dsp:nvSpPr>
        <dsp:cNvPr id="0" name=""/>
        <dsp:cNvSpPr/>
      </dsp:nvSpPr>
      <dsp:spPr>
        <a:xfrm>
          <a:off x="3175553" y="2098760"/>
          <a:ext cx="2384330" cy="1430598"/>
        </a:xfrm>
        <a:prstGeom prst="roundRect">
          <a:avLst>
            <a:gd name="adj" fmla="val 10000"/>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o-RO" sz="1400" b="1" kern="1200" dirty="0">
              <a:solidFill>
                <a:schemeClr val="tx1"/>
              </a:solidFill>
            </a:rPr>
            <a:t>Hramul Căruțașilor și Deschiderea Sezonului sportiv: 30 litri</a:t>
          </a:r>
        </a:p>
        <a:p>
          <a:pPr marL="0" lvl="0" indent="0" algn="ctr" defTabSz="622300">
            <a:lnSpc>
              <a:spcPct val="90000"/>
            </a:lnSpc>
            <a:spcBef>
              <a:spcPct val="0"/>
            </a:spcBef>
            <a:spcAft>
              <a:spcPct val="35000"/>
            </a:spcAft>
            <a:buNone/>
          </a:pPr>
          <a:r>
            <a:rPr lang="ro-RO" sz="1400" b="1" kern="1200" dirty="0">
              <a:solidFill>
                <a:schemeClr val="tx1"/>
              </a:solidFill>
            </a:rPr>
            <a:t>Transportarea deșeurilor:</a:t>
          </a:r>
        </a:p>
        <a:p>
          <a:pPr marL="0" lvl="0" indent="0" algn="ctr" defTabSz="622300">
            <a:lnSpc>
              <a:spcPct val="90000"/>
            </a:lnSpc>
            <a:spcBef>
              <a:spcPct val="0"/>
            </a:spcBef>
            <a:spcAft>
              <a:spcPct val="35000"/>
            </a:spcAft>
            <a:buNone/>
          </a:pPr>
          <a:r>
            <a:rPr lang="ro-RO" sz="1400" b="1" kern="1200" dirty="0">
              <a:solidFill>
                <a:schemeClr val="tx1"/>
              </a:solidFill>
            </a:rPr>
            <a:t>30 litri</a:t>
          </a:r>
        </a:p>
      </dsp:txBody>
      <dsp:txXfrm>
        <a:off x="3217454" y="2140661"/>
        <a:ext cx="2300528" cy="1346796"/>
      </dsp:txXfrm>
    </dsp:sp>
    <dsp:sp modelId="{040AC3CF-FE40-4C9F-A493-3D6685CB636F}">
      <dsp:nvSpPr>
        <dsp:cNvPr id="0" name=""/>
        <dsp:cNvSpPr/>
      </dsp:nvSpPr>
      <dsp:spPr>
        <a:xfrm>
          <a:off x="3662245" y="553858"/>
          <a:ext cx="3161334" cy="21458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E3E5C2-64FB-4250-A8E4-E5117BD847E3}">
      <dsp:nvSpPr>
        <dsp:cNvPr id="0" name=""/>
        <dsp:cNvSpPr/>
      </dsp:nvSpPr>
      <dsp:spPr>
        <a:xfrm>
          <a:off x="3175553" y="310511"/>
          <a:ext cx="2384330" cy="1430598"/>
        </a:xfrm>
        <a:prstGeom prst="roundRect">
          <a:avLst>
            <a:gd name="adj" fmla="val 1000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o-RO" sz="1400" b="1" kern="1200" dirty="0">
              <a:solidFill>
                <a:schemeClr val="tx1"/>
              </a:solidFill>
            </a:rPr>
            <a:t>Salubrizarea cimitirului:</a:t>
          </a:r>
        </a:p>
        <a:p>
          <a:pPr marL="0" lvl="0" indent="0" algn="ctr" defTabSz="622300">
            <a:lnSpc>
              <a:spcPct val="90000"/>
            </a:lnSpc>
            <a:spcBef>
              <a:spcPct val="0"/>
            </a:spcBef>
            <a:spcAft>
              <a:spcPct val="35000"/>
            </a:spcAft>
            <a:buNone/>
          </a:pPr>
          <a:r>
            <a:rPr lang="ro-RO" sz="1400" b="1" kern="1200" dirty="0">
              <a:solidFill>
                <a:schemeClr val="tx1"/>
              </a:solidFill>
            </a:rPr>
            <a:t>90 litri</a:t>
          </a:r>
        </a:p>
      </dsp:txBody>
      <dsp:txXfrm>
        <a:off x="3217454" y="352412"/>
        <a:ext cx="2300528" cy="1346796"/>
      </dsp:txXfrm>
    </dsp:sp>
    <dsp:sp modelId="{3A850E8C-A7BB-42D5-9EF4-C06FC6560C58}">
      <dsp:nvSpPr>
        <dsp:cNvPr id="0" name=""/>
        <dsp:cNvSpPr/>
      </dsp:nvSpPr>
      <dsp:spPr>
        <a:xfrm rot="5400000">
          <a:off x="5939281" y="1447982"/>
          <a:ext cx="1778422" cy="21458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DE4870-F250-4903-8FA6-CDBAA341DE36}">
      <dsp:nvSpPr>
        <dsp:cNvPr id="0" name=""/>
        <dsp:cNvSpPr/>
      </dsp:nvSpPr>
      <dsp:spPr>
        <a:xfrm>
          <a:off x="6346713" y="310511"/>
          <a:ext cx="2384330" cy="1430598"/>
        </a:xfrm>
        <a:prstGeom prst="roundRect">
          <a:avLst>
            <a:gd name="adj" fmla="val 10000"/>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o-RO" sz="1400" b="1" kern="1200" dirty="0">
              <a:solidFill>
                <a:schemeClr val="tx1"/>
              </a:solidFill>
            </a:rPr>
            <a:t>Colectarea și transportarea deșeurilor:</a:t>
          </a:r>
        </a:p>
        <a:p>
          <a:pPr marL="0" lvl="0" indent="0" algn="ctr" defTabSz="622300">
            <a:lnSpc>
              <a:spcPct val="90000"/>
            </a:lnSpc>
            <a:spcBef>
              <a:spcPct val="0"/>
            </a:spcBef>
            <a:spcAft>
              <a:spcPct val="35000"/>
            </a:spcAft>
            <a:buNone/>
          </a:pPr>
          <a:r>
            <a:rPr lang="ro-RO" sz="1400" b="1" kern="1200" dirty="0">
              <a:solidFill>
                <a:schemeClr val="tx1"/>
              </a:solidFill>
            </a:rPr>
            <a:t>660 litri</a:t>
          </a:r>
        </a:p>
      </dsp:txBody>
      <dsp:txXfrm>
        <a:off x="6388614" y="352412"/>
        <a:ext cx="2300528" cy="1346796"/>
      </dsp:txXfrm>
    </dsp:sp>
    <dsp:sp modelId="{F85D1F7E-A2F3-4CCF-B651-839A949ED6F5}">
      <dsp:nvSpPr>
        <dsp:cNvPr id="0" name=""/>
        <dsp:cNvSpPr/>
      </dsp:nvSpPr>
      <dsp:spPr>
        <a:xfrm rot="5400000">
          <a:off x="5939281" y="3236230"/>
          <a:ext cx="1778422" cy="21458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A25400-BAA1-4115-B7FD-10FA5AC79600}">
      <dsp:nvSpPr>
        <dsp:cNvPr id="0" name=""/>
        <dsp:cNvSpPr/>
      </dsp:nvSpPr>
      <dsp:spPr>
        <a:xfrm>
          <a:off x="6346713" y="2098760"/>
          <a:ext cx="2384330" cy="1430598"/>
        </a:xfrm>
        <a:prstGeom prst="roundRect">
          <a:avLst>
            <a:gd name="adj" fmla="val 10000"/>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o-RO" sz="1400" b="1" kern="1200" dirty="0">
              <a:solidFill>
                <a:schemeClr val="tx1"/>
              </a:solidFill>
            </a:rPr>
            <a:t>Lucrări efectuate cu excavatorul:</a:t>
          </a:r>
        </a:p>
        <a:p>
          <a:pPr marL="0" lvl="0" indent="0" algn="ctr" defTabSz="622300">
            <a:lnSpc>
              <a:spcPct val="90000"/>
            </a:lnSpc>
            <a:spcBef>
              <a:spcPct val="0"/>
            </a:spcBef>
            <a:spcAft>
              <a:spcPct val="35000"/>
            </a:spcAft>
            <a:buNone/>
          </a:pPr>
          <a:r>
            <a:rPr lang="ro-RO" sz="1400" b="1" kern="1200" dirty="0">
              <a:solidFill>
                <a:schemeClr val="tx1"/>
              </a:solidFill>
            </a:rPr>
            <a:t>1250 litri</a:t>
          </a:r>
        </a:p>
      </dsp:txBody>
      <dsp:txXfrm>
        <a:off x="6388614" y="2140661"/>
        <a:ext cx="2300528" cy="1346796"/>
      </dsp:txXfrm>
    </dsp:sp>
    <dsp:sp modelId="{6D6C9116-4749-41A7-BA7B-DCD0F9643B53}">
      <dsp:nvSpPr>
        <dsp:cNvPr id="0" name=""/>
        <dsp:cNvSpPr/>
      </dsp:nvSpPr>
      <dsp:spPr>
        <a:xfrm>
          <a:off x="6346713" y="3887008"/>
          <a:ext cx="2384330" cy="1430598"/>
        </a:xfrm>
        <a:prstGeom prst="roundRect">
          <a:avLst>
            <a:gd name="adj" fmla="val 1000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o-RO" sz="1400" b="1" kern="1200" dirty="0">
              <a:solidFill>
                <a:schemeClr val="tx1"/>
              </a:solidFill>
            </a:rPr>
            <a:t>Deszăpezirea drumurilor:</a:t>
          </a:r>
        </a:p>
        <a:p>
          <a:pPr marL="0" lvl="0" indent="0" algn="ctr" defTabSz="622300">
            <a:lnSpc>
              <a:spcPct val="90000"/>
            </a:lnSpc>
            <a:spcBef>
              <a:spcPct val="0"/>
            </a:spcBef>
            <a:spcAft>
              <a:spcPct val="35000"/>
            </a:spcAft>
            <a:buNone/>
          </a:pPr>
          <a:r>
            <a:rPr lang="ro-RO" sz="1400" b="1" kern="1200" dirty="0">
              <a:solidFill>
                <a:schemeClr val="tx1"/>
              </a:solidFill>
            </a:rPr>
            <a:t>70 litri</a:t>
          </a:r>
        </a:p>
      </dsp:txBody>
      <dsp:txXfrm>
        <a:off x="6388614" y="3928909"/>
        <a:ext cx="2300528" cy="134679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Substituent dată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181087-58D0-4A03-902C-48127DB3175A}" type="datetimeFigureOut">
              <a:rPr lang="ro-RO" smtClean="0"/>
              <a:t>24.03.2026</a:t>
            </a:fld>
            <a:endParaRPr lang="ro-RO"/>
          </a:p>
        </p:txBody>
      </p:sp>
      <p:sp>
        <p:nvSpPr>
          <p:cNvPr id="4" name="Substituent imagine diapozitiv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Substituent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6" name="Substituent subsol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ubstituent număr diapozitiv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8B2D9E-A757-48C7-8AF7-23ECAD51848B}" type="slidenum">
              <a:rPr lang="ro-RO" smtClean="0"/>
              <a:t>‹#›</a:t>
            </a:fld>
            <a:endParaRPr lang="ro-RO"/>
          </a:p>
        </p:txBody>
      </p:sp>
    </p:spTree>
    <p:extLst>
      <p:ext uri="{BB962C8B-B14F-4D97-AF65-F5344CB8AC3E}">
        <p14:creationId xmlns:p14="http://schemas.microsoft.com/office/powerpoint/2010/main" val="4184148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5"/>
          </p:nvPr>
        </p:nvSpPr>
        <p:spPr/>
        <p:txBody>
          <a:bodyPr/>
          <a:lstStyle/>
          <a:p>
            <a:fld id="{E48B2D9E-A757-48C7-8AF7-23ECAD51848B}" type="slidenum">
              <a:rPr lang="ro-RO" smtClean="0"/>
              <a:t>1</a:t>
            </a:fld>
            <a:endParaRPr lang="ro-RO" dirty="0"/>
          </a:p>
        </p:txBody>
      </p:sp>
    </p:spTree>
    <p:extLst>
      <p:ext uri="{BB962C8B-B14F-4D97-AF65-F5344CB8AC3E}">
        <p14:creationId xmlns:p14="http://schemas.microsoft.com/office/powerpoint/2010/main" val="3982054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3/24/2026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3/24/2026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3/24/2026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3/24/2026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facebook.com/curieruldebravicea/posts/pfbid026hSDgNv7sWKCU9EfX7dV6Vu86FLt9yMhQjrkQKNAXEaQK8sEDm9jNxme6JZwvxC3l" TargetMode="Externa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www.facebook.com/photo.php?fbid=846323891488324&amp;set=pb.100083321613258.-2207520000&amp;type=3" TargetMode="External"/><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https://www.facebook.com/curieruldebravicea/" TargetMode="External"/><Relationship Id="rId2" Type="http://schemas.openxmlformats.org/officeDocument/2006/relationships/hyperlink" Target="https://www.facebook.com/Biblioteca.Bravicea/" TargetMode="External"/><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www.facebook.com/media/set/?set=a.1179733510713886&amp;type=3" TargetMode="External"/><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s://www.facebook.com/curieruldebravicea/posts/pfbid02MGB8En9kyLxT1myBGoVD6nZC8KAHMqSumdpVPD5se6fLn8KscGaLSoKbLN4LwUozl" TargetMode="External"/><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www.facebook.com/curieruldebravicea/posts/pfbid0FdrgkuBY7dh6BAVL16n3JM2c4wLMFi4oXfAp87w78tdBKBQhmvRREsNZ8V6ZZGsVl" TargetMode="External"/><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s://www.facebook.com/curieruldebravicea/posts/pfbid0UjjuSbMC2rd9n6SPXJpCNL5Dn7JSU8CPDhH7QWUJFtbkT322FqAfbk4YRG6dmATnl" TargetMode="External"/><Relationship Id="rId1" Type="http://schemas.openxmlformats.org/officeDocument/2006/relationships/slideLayout" Target="../slideLayouts/slideLayout4.xml"/><Relationship Id="rId4" Type="http://schemas.openxmlformats.org/officeDocument/2006/relationships/image" Target="../media/image73.jpeg"/></Relationships>
</file>

<file path=ppt/slides/_rels/slide53.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jpeg"/><Relationship Id="rId3" Type="http://schemas.openxmlformats.org/officeDocument/2006/relationships/image" Target="../media/image74.jpeg"/><Relationship Id="rId7" Type="http://schemas.openxmlformats.org/officeDocument/2006/relationships/image" Target="../media/image12.jpeg"/><Relationship Id="rId12" Type="http://schemas.openxmlformats.org/officeDocument/2006/relationships/image" Target="../media/image81.jpeg"/><Relationship Id="rId17" Type="http://schemas.openxmlformats.org/officeDocument/2006/relationships/image" Target="../media/image86.jpeg"/><Relationship Id="rId2" Type="http://schemas.openxmlformats.org/officeDocument/2006/relationships/hyperlink" Target="https://bravicea-calarasi.md/stiri/hramul-carutasilor-editia-a-viii-a-2025/" TargetMode="External"/><Relationship Id="rId16" Type="http://schemas.openxmlformats.org/officeDocument/2006/relationships/image" Target="../media/image85.jpeg"/><Relationship Id="rId1" Type="http://schemas.openxmlformats.org/officeDocument/2006/relationships/slideLayout" Target="../slideLayouts/slideLayout4.xml"/><Relationship Id="rId6" Type="http://schemas.openxmlformats.org/officeDocument/2006/relationships/image" Target="../media/image14.jpeg"/><Relationship Id="rId11" Type="http://schemas.openxmlformats.org/officeDocument/2006/relationships/image" Target="../media/image80.jpeg"/><Relationship Id="rId5" Type="http://schemas.openxmlformats.org/officeDocument/2006/relationships/image" Target="../media/image76.jpeg"/><Relationship Id="rId15" Type="http://schemas.openxmlformats.org/officeDocument/2006/relationships/image" Target="../media/image84.jpeg"/><Relationship Id="rId10" Type="http://schemas.openxmlformats.org/officeDocument/2006/relationships/image" Target="../media/image79.jpeg"/><Relationship Id="rId4" Type="http://schemas.openxmlformats.org/officeDocument/2006/relationships/image" Target="../media/image75.jpeg"/><Relationship Id="rId9" Type="http://schemas.openxmlformats.org/officeDocument/2006/relationships/image" Target="../media/image78.jpeg"/><Relationship Id="rId14" Type="http://schemas.openxmlformats.org/officeDocument/2006/relationships/image" Target="../media/image83.jpeg"/></Relationships>
</file>

<file path=ppt/slides/_rels/slide5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s://www.facebook.com/curieruldebravicea/posts/pfbid0E8AHVgrJxGzsZtRSPonzzJD2iPRMPfwb5KYbqTnGRjUaq8pytrNW9mTxGiMfkYkTl" TargetMode="External"/><Relationship Id="rId1" Type="http://schemas.openxmlformats.org/officeDocument/2006/relationships/slideLayout" Target="../slideLayouts/slideLayout4.xml"/><Relationship Id="rId5" Type="http://schemas.openxmlformats.org/officeDocument/2006/relationships/image" Target="../media/image89.jpeg"/><Relationship Id="rId4" Type="http://schemas.openxmlformats.org/officeDocument/2006/relationships/image" Target="../media/image88.jpeg"/></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s://www.facebook.com/curieruldebravicea/posts/pfbid0rQy4HhrhRQcCsfZmKEeuiNbCStzCZDvUg7AVPVTdZtEqv5cFXC1GWqPJk5UjCu65l" TargetMode="External"/><Relationship Id="rId1" Type="http://schemas.openxmlformats.org/officeDocument/2006/relationships/slideLayout" Target="../slideLayouts/slideLayout4.xml"/><Relationship Id="rId4" Type="http://schemas.openxmlformats.org/officeDocument/2006/relationships/image" Target="../media/image91.jpeg"/></Relationships>
</file>

<file path=ppt/slides/_rels/slide5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4.xml"/><Relationship Id="rId4" Type="http://schemas.openxmlformats.org/officeDocument/2006/relationships/image" Target="../media/image94.png"/></Relationships>
</file>

<file path=ppt/slides/_rels/slide57.xml.rels><?xml version="1.0" encoding="UTF-8" standalone="yes"?>
<Relationships xmlns="http://schemas.openxmlformats.org/package/2006/relationships"><Relationship Id="rId2" Type="http://schemas.openxmlformats.org/officeDocument/2006/relationships/hyperlink" Target="https://www.facebook.com/curieruldebravicea/posts/pfbid032NMqhzEzH9cH717cMmUEXBULc7Wj45cSjwot36eBq6RApB8Rv8HzDvRmEiGHatmwl" TargetMode="Externa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hyperlink" Target="https://mec.gov.md/" TargetMode="External"/><Relationship Id="rId7" Type="http://schemas.openxmlformats.org/officeDocument/2006/relationships/hyperlink" Target="https://bravicea-calarasi.md/" TargetMode="External"/><Relationship Id="rId2" Type="http://schemas.openxmlformats.org/officeDocument/2006/relationships/hyperlink" Target="https://mec.gov.md/ro/content/sergiu-gurin-0" TargetMode="External"/><Relationship Id="rId1" Type="http://schemas.openxmlformats.org/officeDocument/2006/relationships/slideLayout" Target="../slideLayouts/slideLayout4.xml"/><Relationship Id="rId6" Type="http://schemas.openxmlformats.org/officeDocument/2006/relationships/hyperlink" Target="https://bravicea-calarasi.md/primarul/" TargetMode="External"/><Relationship Id="rId5" Type="http://schemas.openxmlformats.org/officeDocument/2006/relationships/hyperlink" Target="https://calarasi.md/" TargetMode="External"/><Relationship Id="rId4" Type="http://schemas.openxmlformats.org/officeDocument/2006/relationships/hyperlink" Target="https://calarasi.md/presedinte/" TargetMode="External"/><Relationship Id="rId9" Type="http://schemas.openxmlformats.org/officeDocument/2006/relationships/image" Target="../media/image96.jpeg"/></Relationships>
</file>

<file path=ppt/slides/_rels/slide59.xml.rels><?xml version="1.0" encoding="UTF-8" standalone="yes"?>
<Relationships xmlns="http://schemas.openxmlformats.org/package/2006/relationships"><Relationship Id="rId3" Type="http://schemas.openxmlformats.org/officeDocument/2006/relationships/hyperlink" Target="https://www.facebook.com/Biblioteca.Bravicea/" TargetMode="External"/><Relationship Id="rId7" Type="http://schemas.openxmlformats.org/officeDocument/2006/relationships/image" Target="../media/image98.jpeg"/><Relationship Id="rId2" Type="http://schemas.openxmlformats.org/officeDocument/2006/relationships/hyperlink" Target="https://calarasi.md/" TargetMode="External"/><Relationship Id="rId1" Type="http://schemas.openxmlformats.org/officeDocument/2006/relationships/slideLayout" Target="../slideLayouts/slideLayout4.xml"/><Relationship Id="rId6" Type="http://schemas.openxmlformats.org/officeDocument/2006/relationships/image" Target="../media/image97.jpeg"/><Relationship Id="rId5" Type="http://schemas.openxmlformats.org/officeDocument/2006/relationships/hyperlink" Target="https://www.facebook.com/curieruldebravicea/" TargetMode="External"/><Relationship Id="rId4" Type="http://schemas.openxmlformats.org/officeDocument/2006/relationships/hyperlink" Target="https://www.facebook.com/groups/430341955602115" TargetMode="Externa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hyperlink" Target="https://www.facebook.com/curieruldebravicea/posts/pfbid02cYR6Zu74NRNFHnQjxLzQKQwXAhNJrtXwKHNBGhfPp8bYNsTvd1bLBh3mWpxm2Bprl" TargetMode="External"/><Relationship Id="rId1" Type="http://schemas.openxmlformats.org/officeDocument/2006/relationships/slideLayout" Target="../slideLayouts/slideLayout4.xml"/><Relationship Id="rId4" Type="http://schemas.openxmlformats.org/officeDocument/2006/relationships/image" Target="../media/image100.jpeg"/></Relationships>
</file>

<file path=ppt/slides/_rels/slide6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s://bravicea-calarasi.md/"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6582" y="704850"/>
            <a:ext cx="7671618" cy="3933825"/>
          </a:xfrm>
          <a:solidFill>
            <a:srgbClr val="007A50">
              <a:alpha val="25000"/>
            </a:srgbClr>
          </a:solidFill>
        </p:spPr>
        <p:txBody>
          <a:bodyPr anchor="t">
            <a:normAutofit/>
          </a:bodyPr>
          <a:lstStyle/>
          <a:p>
            <a:pPr>
              <a:spcBef>
                <a:spcPts val="1800"/>
              </a:spcBef>
              <a:spcAft>
                <a:spcPts val="1200"/>
              </a:spcAft>
            </a:pPr>
            <a:r>
              <a:rPr lang="ro-RO" sz="1800" dirty="0">
                <a:latin typeface="Onest" pitchFamily="2" charset="0"/>
              </a:rPr>
              <a:t>Republica MOLDOVA</a:t>
            </a:r>
            <a:br>
              <a:rPr lang="ro-RO" sz="1800" dirty="0">
                <a:latin typeface="Onest" pitchFamily="2" charset="0"/>
              </a:rPr>
            </a:br>
            <a:r>
              <a:rPr lang="ro-RO" sz="1800" dirty="0">
                <a:latin typeface="Onest" pitchFamily="2" charset="0"/>
              </a:rPr>
              <a:t>raionul CĂLĂRAȘI</a:t>
            </a:r>
            <a:br>
              <a:rPr lang="ro-RO" sz="1800" dirty="0">
                <a:latin typeface="Onest" pitchFamily="2" charset="0"/>
              </a:rPr>
            </a:br>
            <a:r>
              <a:rPr lang="ro-RO" sz="1800" dirty="0">
                <a:latin typeface="Onest" pitchFamily="2" charset="0"/>
              </a:rPr>
              <a:t>satul BRAVICEA</a:t>
            </a:r>
            <a:br>
              <a:rPr lang="ro-RO" sz="1800" dirty="0">
                <a:latin typeface="Onest" pitchFamily="2" charset="0"/>
              </a:rPr>
            </a:br>
            <a:br>
              <a:rPr lang="ro-RO" sz="1100" dirty="0">
                <a:latin typeface="Onest" pitchFamily="2" charset="0"/>
              </a:rPr>
            </a:br>
            <a:r>
              <a:rPr lang="ro-RO" sz="1800" b="1" dirty="0">
                <a:solidFill>
                  <a:srgbClr val="B07E5B"/>
                </a:solidFill>
                <a:latin typeface="Onest" pitchFamily="2" charset="0"/>
              </a:rPr>
              <a:t>P R I M Ă R I A</a:t>
            </a:r>
            <a:br>
              <a:rPr lang="ro-RO" sz="4000" b="1" dirty="0">
                <a:solidFill>
                  <a:srgbClr val="B07E5B"/>
                </a:solidFill>
                <a:latin typeface="Onest" pitchFamily="2" charset="0"/>
              </a:rPr>
            </a:br>
            <a:br>
              <a:rPr lang="ro-RO" sz="2800" b="1" dirty="0">
                <a:solidFill>
                  <a:srgbClr val="B07E5B"/>
                </a:solidFill>
                <a:latin typeface="Onest" pitchFamily="2" charset="0"/>
              </a:rPr>
            </a:br>
            <a:r>
              <a:rPr lang="ro-RO" b="1" dirty="0">
                <a:latin typeface="Onest" pitchFamily="2" charset="0"/>
              </a:rPr>
              <a:t>RAPORT DE ACTIVITATE</a:t>
            </a:r>
            <a:br>
              <a:rPr lang="ro-RO" b="1" dirty="0">
                <a:latin typeface="Onest" pitchFamily="2" charset="0"/>
              </a:rPr>
            </a:br>
            <a:r>
              <a:rPr lang="ro-RO" b="1" dirty="0">
                <a:latin typeface="Onest" pitchFamily="2" charset="0"/>
              </a:rPr>
              <a:t>pentru anul 2025</a:t>
            </a:r>
            <a:endParaRPr dirty="0">
              <a:latin typeface="Onest" pitchFamily="2" charset="0"/>
            </a:endParaRPr>
          </a:p>
        </p:txBody>
      </p:sp>
      <p:sp>
        <p:nvSpPr>
          <p:cNvPr id="3" name="Subtitle 2"/>
          <p:cNvSpPr>
            <a:spLocks noGrp="1"/>
          </p:cNvSpPr>
          <p:nvPr>
            <p:ph type="subTitle" idx="1"/>
          </p:nvPr>
        </p:nvSpPr>
        <p:spPr>
          <a:xfrm>
            <a:off x="786581" y="5381624"/>
            <a:ext cx="7671617" cy="771525"/>
          </a:xfrm>
          <a:solidFill>
            <a:srgbClr val="007A50">
              <a:alpha val="25000"/>
            </a:srgbClr>
          </a:solidFill>
        </p:spPr>
        <p:txBody>
          <a:bodyPr anchor="ctr">
            <a:normAutofit/>
          </a:bodyPr>
          <a:lstStyle/>
          <a:p>
            <a:r>
              <a:rPr lang="ro-RO" sz="2400" dirty="0">
                <a:solidFill>
                  <a:schemeClr val="tx1"/>
                </a:solidFill>
                <a:latin typeface="Onest" pitchFamily="2" charset="0"/>
              </a:rPr>
              <a:t>Primar, Alexei ZATIC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C531C496-F112-32E4-725A-B848C6299491}"/>
              </a:ext>
            </a:extLst>
          </p:cNvPr>
          <p:cNvSpPr>
            <a:spLocks noGrp="1"/>
          </p:cNvSpPr>
          <p:nvPr>
            <p:ph type="title"/>
          </p:nvPr>
        </p:nvSpPr>
        <p:spPr>
          <a:xfrm>
            <a:off x="457200" y="176982"/>
            <a:ext cx="8229600" cy="776329"/>
          </a:xfrm>
          <a:solidFill>
            <a:schemeClr val="accent6">
              <a:lumMod val="20000"/>
              <a:lumOff val="80000"/>
            </a:schemeClr>
          </a:solidFill>
        </p:spPr>
        <p:txBody>
          <a:bodyPr>
            <a:noAutofit/>
          </a:bodyPr>
          <a:lstStyle/>
          <a:p>
            <a:r>
              <a:rPr lang="ro-RO" sz="2800" b="1" dirty="0">
                <a:latin typeface="+mn-lt"/>
              </a:rPr>
              <a:t>Suprafața totală a satului Bravicea:</a:t>
            </a:r>
            <a:br>
              <a:rPr lang="ro-RO" sz="2800" b="1" dirty="0">
                <a:latin typeface="+mn-lt"/>
              </a:rPr>
            </a:br>
            <a:r>
              <a:rPr lang="ro-RO" sz="2800" b="1" dirty="0">
                <a:latin typeface="+mn-lt"/>
              </a:rPr>
              <a:t>5980,47 ha (2025)</a:t>
            </a:r>
          </a:p>
        </p:txBody>
      </p:sp>
      <p:graphicFrame>
        <p:nvGraphicFramePr>
          <p:cNvPr id="3" name="Nomogramă 2">
            <a:extLst>
              <a:ext uri="{FF2B5EF4-FFF2-40B4-BE49-F238E27FC236}">
                <a16:creationId xmlns:a16="http://schemas.microsoft.com/office/drawing/2014/main" id="{BAA62AD0-7BF5-7B8A-2819-C41233635789}"/>
              </a:ext>
            </a:extLst>
          </p:cNvPr>
          <p:cNvGraphicFramePr/>
          <p:nvPr>
            <p:extLst>
              <p:ext uri="{D42A27DB-BD31-4B8C-83A1-F6EECF244321}">
                <p14:modId xmlns:p14="http://schemas.microsoft.com/office/powerpoint/2010/main" val="2141432634"/>
              </p:ext>
            </p:extLst>
          </p:nvPr>
        </p:nvGraphicFramePr>
        <p:xfrm>
          <a:off x="235974" y="1032387"/>
          <a:ext cx="8681884" cy="5648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8119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2941E66B-1A9B-475F-9295-C6D90BDCC6DC}"/>
              </a:ext>
            </a:extLst>
          </p:cNvPr>
          <p:cNvSpPr>
            <a:spLocks noGrp="1"/>
          </p:cNvSpPr>
          <p:nvPr>
            <p:ph type="title"/>
          </p:nvPr>
        </p:nvSpPr>
        <p:spPr>
          <a:xfrm>
            <a:off x="286871" y="274638"/>
            <a:ext cx="8399929" cy="532186"/>
          </a:xfrm>
          <a:solidFill>
            <a:schemeClr val="bg1">
              <a:lumMod val="95000"/>
            </a:schemeClr>
          </a:solidFill>
        </p:spPr>
        <p:txBody>
          <a:bodyPr>
            <a:noAutofit/>
          </a:bodyPr>
          <a:lstStyle/>
          <a:p>
            <a:br>
              <a:rPr lang="ro-RO" sz="2400" b="1" dirty="0">
                <a:latin typeface="+mn-lt"/>
              </a:rPr>
            </a:br>
            <a:r>
              <a:rPr lang="ro-RO" sz="2400" b="1" dirty="0">
                <a:latin typeface="+mn-lt"/>
              </a:rPr>
              <a:t>Reglementarea regimului funciar - 2025</a:t>
            </a:r>
            <a:br>
              <a:rPr lang="ro-RO" sz="2400" dirty="0">
                <a:latin typeface="+mn-lt"/>
              </a:rPr>
            </a:br>
            <a:endParaRPr lang="ro-RO" sz="2400" dirty="0">
              <a:latin typeface="+mn-lt"/>
            </a:endParaRPr>
          </a:p>
        </p:txBody>
      </p:sp>
      <p:sp>
        <p:nvSpPr>
          <p:cNvPr id="3" name="Substituent conținut 2">
            <a:extLst>
              <a:ext uri="{FF2B5EF4-FFF2-40B4-BE49-F238E27FC236}">
                <a16:creationId xmlns:a16="http://schemas.microsoft.com/office/drawing/2014/main" id="{FEB44BDD-A514-4081-ABBE-BCAF54A13FF9}"/>
              </a:ext>
            </a:extLst>
          </p:cNvPr>
          <p:cNvSpPr>
            <a:spLocks noGrp="1"/>
          </p:cNvSpPr>
          <p:nvPr>
            <p:ph sz="half" idx="1"/>
          </p:nvPr>
        </p:nvSpPr>
        <p:spPr>
          <a:xfrm>
            <a:off x="286871" y="1021976"/>
            <a:ext cx="3756211" cy="5104187"/>
          </a:xfrm>
          <a:solidFill>
            <a:schemeClr val="bg1">
              <a:lumMod val="95000"/>
            </a:schemeClr>
          </a:solidFill>
        </p:spPr>
        <p:txBody>
          <a:bodyPr>
            <a:normAutofit/>
          </a:bodyPr>
          <a:lstStyle/>
          <a:p>
            <a:pPr>
              <a:lnSpc>
                <a:spcPct val="150000"/>
              </a:lnSpc>
            </a:pPr>
            <a:r>
              <a:rPr lang="ro-RO" sz="1400" b="1" dirty="0"/>
              <a:t>Atribuțiile specialistului în reglementarea regimului funciar din cadrul primării sunt legate de administrarea terenurilor și aplicarea legislației funciare. </a:t>
            </a:r>
          </a:p>
          <a:p>
            <a:pPr>
              <a:lnSpc>
                <a:spcPct val="150000"/>
              </a:lnSpc>
            </a:pPr>
            <a:r>
              <a:rPr lang="ro-RO" sz="1400" b="1" dirty="0"/>
              <a:t>În linii generale, acestea includ:</a:t>
            </a:r>
          </a:p>
          <a:p>
            <a:pPr>
              <a:lnSpc>
                <a:spcPct val="150000"/>
              </a:lnSpc>
              <a:buFont typeface="Wingdings" panose="05000000000000000000" pitchFamily="2" charset="2"/>
              <a:buChar char="v"/>
            </a:pPr>
            <a:r>
              <a:rPr lang="ro-RO" sz="1400" b="1" dirty="0"/>
              <a:t>       Administrarea terenurilor;</a:t>
            </a:r>
          </a:p>
          <a:p>
            <a:pPr>
              <a:lnSpc>
                <a:spcPct val="150000"/>
              </a:lnSpc>
              <a:buFont typeface="Wingdings" panose="05000000000000000000" pitchFamily="2" charset="2"/>
              <a:buChar char="v"/>
            </a:pPr>
            <a:r>
              <a:rPr lang="ro-RO" sz="1400" b="1" dirty="0"/>
              <a:t>      Elaborarea și verificarea documentelor;</a:t>
            </a:r>
          </a:p>
          <a:p>
            <a:pPr>
              <a:lnSpc>
                <a:spcPct val="150000"/>
              </a:lnSpc>
              <a:buFont typeface="Wingdings" panose="05000000000000000000" pitchFamily="2" charset="2"/>
              <a:buChar char="v"/>
            </a:pPr>
            <a:r>
              <a:rPr lang="ro-RO" sz="1400" b="1" dirty="0"/>
              <a:t>       Atribuirea și înstrăinarea terenurilor;</a:t>
            </a:r>
          </a:p>
          <a:p>
            <a:pPr>
              <a:lnSpc>
                <a:spcPct val="150000"/>
              </a:lnSpc>
              <a:buFont typeface="Wingdings" panose="05000000000000000000" pitchFamily="2" charset="2"/>
              <a:buChar char="v"/>
            </a:pPr>
            <a:r>
              <a:rPr lang="ro-RO" sz="1400" b="1" dirty="0"/>
              <a:t>      Aplicarea legislației funciare;</a:t>
            </a:r>
          </a:p>
          <a:p>
            <a:pPr>
              <a:lnSpc>
                <a:spcPct val="150000"/>
              </a:lnSpc>
              <a:buFont typeface="Wingdings" panose="05000000000000000000" pitchFamily="2" charset="2"/>
              <a:buChar char="v"/>
            </a:pPr>
            <a:r>
              <a:rPr lang="ro-RO" sz="1400" b="1" dirty="0"/>
              <a:t>       Control și monitorizare;</a:t>
            </a:r>
          </a:p>
          <a:p>
            <a:pPr>
              <a:lnSpc>
                <a:spcPct val="150000"/>
              </a:lnSpc>
              <a:buFont typeface="Wingdings" panose="05000000000000000000" pitchFamily="2" charset="2"/>
              <a:buChar char="v"/>
            </a:pPr>
            <a:r>
              <a:rPr lang="ro-RO" sz="1400" b="1" dirty="0"/>
              <a:t>       Lucrul cu petițiile și cetățenii;</a:t>
            </a:r>
          </a:p>
          <a:p>
            <a:pPr>
              <a:lnSpc>
                <a:spcPct val="150000"/>
              </a:lnSpc>
              <a:buFont typeface="Wingdings" panose="05000000000000000000" pitchFamily="2" charset="2"/>
              <a:buChar char="v"/>
            </a:pPr>
            <a:r>
              <a:rPr lang="ro-RO" sz="1400" b="1" dirty="0"/>
              <a:t>      Colaborare instituțională.</a:t>
            </a:r>
          </a:p>
        </p:txBody>
      </p:sp>
      <p:sp>
        <p:nvSpPr>
          <p:cNvPr id="4" name="Substituent conținut 3">
            <a:extLst>
              <a:ext uri="{FF2B5EF4-FFF2-40B4-BE49-F238E27FC236}">
                <a16:creationId xmlns:a16="http://schemas.microsoft.com/office/drawing/2014/main" id="{4BB767DC-7491-4C0A-928F-9B2841D4F099}"/>
              </a:ext>
            </a:extLst>
          </p:cNvPr>
          <p:cNvSpPr>
            <a:spLocks noGrp="1"/>
          </p:cNvSpPr>
          <p:nvPr>
            <p:ph sz="half" idx="2"/>
          </p:nvPr>
        </p:nvSpPr>
        <p:spPr>
          <a:xfrm>
            <a:off x="4572000" y="1093694"/>
            <a:ext cx="4114800" cy="5032469"/>
          </a:xfrm>
          <a:solidFill>
            <a:schemeClr val="bg1">
              <a:lumMod val="95000"/>
            </a:schemeClr>
          </a:solidFill>
        </p:spPr>
        <p:txBody>
          <a:bodyPr>
            <a:normAutofit/>
          </a:bodyPr>
          <a:lstStyle/>
          <a:p>
            <a:pPr>
              <a:lnSpc>
                <a:spcPct val="150000"/>
              </a:lnSpc>
            </a:pPr>
            <a:r>
              <a:rPr lang="ro-RO" sz="1400" b="1" dirty="0"/>
              <a:t>Î</a:t>
            </a:r>
            <a:r>
              <a:rPr lang="fr-FR" sz="1400" b="1" dirty="0"/>
              <a:t>n </a:t>
            </a:r>
            <a:r>
              <a:rPr lang="ro-RO" sz="1400" b="1" dirty="0"/>
              <a:t>a</a:t>
            </a:r>
            <a:r>
              <a:rPr lang="fr-FR" sz="1400" b="1" dirty="0"/>
              <a:t>nul 202</a:t>
            </a:r>
            <a:r>
              <a:rPr lang="ro-RO" sz="1400" b="1" dirty="0"/>
              <a:t>5</a:t>
            </a:r>
            <a:r>
              <a:rPr lang="fr-FR" sz="1400" b="1" dirty="0"/>
              <a:t> a </a:t>
            </a:r>
            <a:r>
              <a:rPr lang="ro-RO" sz="1400" b="1" dirty="0"/>
              <a:t>fost</a:t>
            </a:r>
            <a:r>
              <a:rPr lang="fr-FR" sz="1400" b="1" dirty="0"/>
              <a:t> format</a:t>
            </a:r>
            <a:r>
              <a:rPr lang="ro-RO" sz="1400" b="1" dirty="0"/>
              <a:t> 1 bun imobil proprietate APL</a:t>
            </a:r>
            <a:r>
              <a:rPr lang="fr-FR" sz="1400" b="1" dirty="0"/>
              <a:t>; </a:t>
            </a:r>
            <a:endParaRPr lang="ro-RO" sz="1400" b="1" dirty="0"/>
          </a:p>
          <a:p>
            <a:pPr>
              <a:lnSpc>
                <a:spcPct val="150000"/>
              </a:lnSpc>
            </a:pPr>
            <a:r>
              <a:rPr lang="ro-RO" sz="1400" b="1" dirty="0"/>
              <a:t>Au fost evaluate 9 bunuri imobile;</a:t>
            </a:r>
          </a:p>
          <a:p>
            <a:pPr>
              <a:lnSpc>
                <a:spcPct val="150000"/>
              </a:lnSpc>
            </a:pPr>
            <a:r>
              <a:rPr lang="ro-RO" sz="1400" b="1" dirty="0"/>
              <a:t>Au fost vândute prin licitație 4 bunuri;</a:t>
            </a:r>
          </a:p>
          <a:p>
            <a:pPr>
              <a:lnSpc>
                <a:spcPct val="150000"/>
              </a:lnSpc>
            </a:pPr>
            <a:r>
              <a:rPr lang="ro-RO" sz="1400" b="1" dirty="0"/>
              <a:t>Au fost date în arendă 3 terenuri;</a:t>
            </a:r>
          </a:p>
          <a:p>
            <a:pPr>
              <a:lnSpc>
                <a:spcPct val="150000"/>
              </a:lnSpc>
            </a:pPr>
            <a:r>
              <a:rPr lang="ro-RO" sz="1400" b="1" dirty="0"/>
              <a:t>Au fost corectate 7 erori cadastrale.</a:t>
            </a:r>
          </a:p>
          <a:p>
            <a:pPr>
              <a:lnSpc>
                <a:spcPct val="150000"/>
              </a:lnSpc>
            </a:pPr>
            <a:r>
              <a:rPr lang="ro-RO" sz="1400" b="1" dirty="0"/>
              <a:t> Au fost înregistrate 48 contracte de vânzare/  cumpărare, moștenire, arendă.</a:t>
            </a:r>
          </a:p>
          <a:p>
            <a:endParaRPr lang="ro-RO" dirty="0"/>
          </a:p>
        </p:txBody>
      </p:sp>
      <p:pic>
        <p:nvPicPr>
          <p:cNvPr id="5" name="Substituent conținut 5" descr="O imagine care conține text, produse de papetărie, desen, papetărie&#10;&#10;Conținutul generat de inteligența artificială poate fi incorect.">
            <a:extLst>
              <a:ext uri="{FF2B5EF4-FFF2-40B4-BE49-F238E27FC236}">
                <a16:creationId xmlns:a16="http://schemas.microsoft.com/office/drawing/2014/main" id="{1B0D04F5-1055-4F4C-8850-2511A632C607}"/>
              </a:ext>
            </a:extLst>
          </p:cNvPr>
          <p:cNvPicPr>
            <a:picLocks noChangeAspect="1"/>
          </p:cNvPicPr>
          <p:nvPr/>
        </p:nvPicPr>
        <p:blipFill>
          <a:blip r:embed="rId2"/>
          <a:stretch>
            <a:fillRect/>
          </a:stretch>
        </p:blipFill>
        <p:spPr>
          <a:xfrm>
            <a:off x="5127812" y="3956118"/>
            <a:ext cx="3083858" cy="2047997"/>
          </a:xfrm>
          <a:prstGeom prst="rect">
            <a:avLst/>
          </a:prstGeom>
        </p:spPr>
      </p:pic>
    </p:spTree>
    <p:extLst>
      <p:ext uri="{BB962C8B-B14F-4D97-AF65-F5344CB8AC3E}">
        <p14:creationId xmlns:p14="http://schemas.microsoft.com/office/powerpoint/2010/main" val="2259045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B3D83DBF-C888-60CE-7AFC-77DB472D4738}"/>
              </a:ext>
            </a:extLst>
          </p:cNvPr>
          <p:cNvSpPr>
            <a:spLocks noGrp="1"/>
          </p:cNvSpPr>
          <p:nvPr>
            <p:ph type="title"/>
          </p:nvPr>
        </p:nvSpPr>
        <p:spPr>
          <a:xfrm>
            <a:off x="445767" y="484094"/>
            <a:ext cx="8317233" cy="1129552"/>
          </a:xfrm>
          <a:solidFill>
            <a:schemeClr val="accent1">
              <a:lumMod val="20000"/>
              <a:lumOff val="80000"/>
            </a:schemeClr>
          </a:solidFill>
        </p:spPr>
        <p:txBody>
          <a:bodyPr>
            <a:noAutofit/>
          </a:bodyPr>
          <a:lstStyle/>
          <a:p>
            <a:br>
              <a:rPr lang="ro-RO" sz="2000" b="1" dirty="0"/>
            </a:br>
            <a:r>
              <a:rPr lang="ro-RO" sz="1800" b="1" dirty="0"/>
              <a:t>Conform Legii regnului vegetal, nr. 239 din 08.11.2007, în anii 2024-2025 s-au determinat și efectuat lucrări tehnice în parcelele de pădure ale primăriei, conform amenajamentului silvic, pe o suprafață totală de 5,1 ha, inclusiv:</a:t>
            </a:r>
            <a:br>
              <a:rPr lang="ro-RO" sz="1800" dirty="0"/>
            </a:br>
            <a:endParaRPr lang="ro-RO" sz="1800" dirty="0"/>
          </a:p>
        </p:txBody>
      </p:sp>
      <p:graphicFrame>
        <p:nvGraphicFramePr>
          <p:cNvPr id="8" name="Tabel 7">
            <a:extLst>
              <a:ext uri="{FF2B5EF4-FFF2-40B4-BE49-F238E27FC236}">
                <a16:creationId xmlns:a16="http://schemas.microsoft.com/office/drawing/2014/main" id="{330C4435-2171-5950-A398-FF041626E05F}"/>
              </a:ext>
            </a:extLst>
          </p:cNvPr>
          <p:cNvGraphicFramePr>
            <a:graphicFrameLocks noGrp="1"/>
          </p:cNvGraphicFramePr>
          <p:nvPr>
            <p:extLst>
              <p:ext uri="{D42A27DB-BD31-4B8C-83A1-F6EECF244321}">
                <p14:modId xmlns:p14="http://schemas.microsoft.com/office/powerpoint/2010/main" val="2718753812"/>
              </p:ext>
            </p:extLst>
          </p:nvPr>
        </p:nvGraphicFramePr>
        <p:xfrm>
          <a:off x="445769" y="1791447"/>
          <a:ext cx="8317233" cy="4464141"/>
        </p:xfrm>
        <a:graphic>
          <a:graphicData uri="http://schemas.openxmlformats.org/drawingml/2006/table">
            <a:tbl>
              <a:tblPr firstRow="1" bandRow="1">
                <a:tableStyleId>{5C22544A-7EE6-4342-B048-85BDC9FD1C3A}</a:tableStyleId>
              </a:tblPr>
              <a:tblGrid>
                <a:gridCol w="494705">
                  <a:extLst>
                    <a:ext uri="{9D8B030D-6E8A-4147-A177-3AD203B41FA5}">
                      <a16:colId xmlns:a16="http://schemas.microsoft.com/office/drawing/2014/main" val="1517984644"/>
                    </a:ext>
                  </a:extLst>
                </a:gridCol>
                <a:gridCol w="1807318">
                  <a:extLst>
                    <a:ext uri="{9D8B030D-6E8A-4147-A177-3AD203B41FA5}">
                      <a16:colId xmlns:a16="http://schemas.microsoft.com/office/drawing/2014/main" val="1005377915"/>
                    </a:ext>
                  </a:extLst>
                </a:gridCol>
                <a:gridCol w="1055800">
                  <a:extLst>
                    <a:ext uri="{9D8B030D-6E8A-4147-A177-3AD203B41FA5}">
                      <a16:colId xmlns:a16="http://schemas.microsoft.com/office/drawing/2014/main" val="2848305112"/>
                    </a:ext>
                  </a:extLst>
                </a:gridCol>
                <a:gridCol w="1282043">
                  <a:extLst>
                    <a:ext uri="{9D8B030D-6E8A-4147-A177-3AD203B41FA5}">
                      <a16:colId xmlns:a16="http://schemas.microsoft.com/office/drawing/2014/main" val="1714183292"/>
                    </a:ext>
                  </a:extLst>
                </a:gridCol>
                <a:gridCol w="1376311">
                  <a:extLst>
                    <a:ext uri="{9D8B030D-6E8A-4147-A177-3AD203B41FA5}">
                      <a16:colId xmlns:a16="http://schemas.microsoft.com/office/drawing/2014/main" val="1591351339"/>
                    </a:ext>
                  </a:extLst>
                </a:gridCol>
                <a:gridCol w="1110671">
                  <a:extLst>
                    <a:ext uri="{9D8B030D-6E8A-4147-A177-3AD203B41FA5}">
                      <a16:colId xmlns:a16="http://schemas.microsoft.com/office/drawing/2014/main" val="2688575134"/>
                    </a:ext>
                  </a:extLst>
                </a:gridCol>
                <a:gridCol w="1190385">
                  <a:extLst>
                    <a:ext uri="{9D8B030D-6E8A-4147-A177-3AD203B41FA5}">
                      <a16:colId xmlns:a16="http://schemas.microsoft.com/office/drawing/2014/main" val="2134209163"/>
                    </a:ext>
                  </a:extLst>
                </a:gridCol>
              </a:tblGrid>
              <a:tr h="1100538">
                <a:tc>
                  <a:txBody>
                    <a:bodyPr/>
                    <a:lstStyle/>
                    <a:p>
                      <a:pPr algn="ctr"/>
                      <a:r>
                        <a:rPr lang="ro-RO" dirty="0">
                          <a:solidFill>
                            <a:schemeClr val="tx1"/>
                          </a:solidFill>
                        </a:rPr>
                        <a:t>#</a:t>
                      </a:r>
                    </a:p>
                  </a:txBody>
                  <a:tcPr anchor="ctr">
                    <a:solidFill>
                      <a:schemeClr val="accent5">
                        <a:lumMod val="40000"/>
                        <a:lumOff val="60000"/>
                      </a:schemeClr>
                    </a:solidFill>
                  </a:tcPr>
                </a:tc>
                <a:tc>
                  <a:txBody>
                    <a:bodyPr/>
                    <a:lstStyle/>
                    <a:p>
                      <a:pPr algn="ctr"/>
                      <a:endParaRPr lang="ro-RO" sz="1600" dirty="0">
                        <a:solidFill>
                          <a:schemeClr val="tx1"/>
                        </a:solidFill>
                      </a:endParaRPr>
                    </a:p>
                    <a:p>
                      <a:pPr algn="ctr"/>
                      <a:r>
                        <a:rPr lang="ro-RO" sz="1600" dirty="0">
                          <a:solidFill>
                            <a:schemeClr val="tx1"/>
                          </a:solidFill>
                        </a:rPr>
                        <a:t>Lucrări efectuate</a:t>
                      </a:r>
                    </a:p>
                  </a:txBody>
                  <a:tcPr anchor="ctr">
                    <a:solidFill>
                      <a:schemeClr val="accent5">
                        <a:lumMod val="40000"/>
                        <a:lumOff val="60000"/>
                      </a:schemeClr>
                    </a:solidFill>
                  </a:tcPr>
                </a:tc>
                <a:tc>
                  <a:txBody>
                    <a:bodyPr/>
                    <a:lstStyle/>
                    <a:p>
                      <a:pPr algn="ctr"/>
                      <a:endParaRPr lang="ro-RO" sz="1600" dirty="0">
                        <a:solidFill>
                          <a:schemeClr val="tx1"/>
                        </a:solidFill>
                      </a:endParaRPr>
                    </a:p>
                    <a:p>
                      <a:pPr algn="ctr"/>
                      <a:r>
                        <a:rPr lang="ro-RO" sz="1600" dirty="0">
                          <a:solidFill>
                            <a:schemeClr val="tx1"/>
                          </a:solidFill>
                        </a:rPr>
                        <a:t>Suprafața,</a:t>
                      </a:r>
                    </a:p>
                    <a:p>
                      <a:pPr algn="ctr"/>
                      <a:r>
                        <a:rPr lang="ro-RO" sz="1600" dirty="0">
                          <a:solidFill>
                            <a:schemeClr val="tx1"/>
                          </a:solidFill>
                        </a:rPr>
                        <a:t>ha</a:t>
                      </a:r>
                    </a:p>
                  </a:txBody>
                  <a:tcPr anchor="ctr">
                    <a:solidFill>
                      <a:schemeClr val="accent5">
                        <a:lumMod val="40000"/>
                        <a:lumOff val="60000"/>
                      </a:schemeClr>
                    </a:solidFill>
                  </a:tcPr>
                </a:tc>
                <a:tc>
                  <a:txBody>
                    <a:bodyPr/>
                    <a:lstStyle/>
                    <a:p>
                      <a:pPr algn="ctr"/>
                      <a:r>
                        <a:rPr lang="ro-RO" sz="1600" dirty="0">
                          <a:solidFill>
                            <a:schemeClr val="tx1"/>
                          </a:solidFill>
                        </a:rPr>
                        <a:t>Lemn</a:t>
                      </a:r>
                      <a:br>
                        <a:rPr lang="ro-RO" sz="1600" dirty="0">
                          <a:solidFill>
                            <a:schemeClr val="tx1"/>
                          </a:solidFill>
                        </a:rPr>
                      </a:br>
                      <a:r>
                        <a:rPr lang="ro-RO" sz="1600" dirty="0">
                          <a:solidFill>
                            <a:schemeClr val="tx1"/>
                          </a:solidFill>
                        </a:rPr>
                        <a:t>de foc  specie tare</a:t>
                      </a:r>
                    </a:p>
                    <a:p>
                      <a:pPr algn="ctr"/>
                      <a:r>
                        <a:rPr lang="ro-RO" sz="1600" dirty="0">
                          <a:solidFill>
                            <a:schemeClr val="tx1"/>
                          </a:solidFill>
                        </a:rPr>
                        <a:t>(m/st)</a:t>
                      </a:r>
                    </a:p>
                  </a:txBody>
                  <a:tcPr anchor="ctr">
                    <a:solidFill>
                      <a:schemeClr val="accent5">
                        <a:lumMod val="40000"/>
                        <a:lumOff val="60000"/>
                      </a:schemeClr>
                    </a:solidFill>
                  </a:tcPr>
                </a:tc>
                <a:tc>
                  <a:txBody>
                    <a:bodyPr/>
                    <a:lstStyle/>
                    <a:p>
                      <a:pPr algn="ctr"/>
                      <a:r>
                        <a:rPr lang="ro-RO" sz="1600" dirty="0">
                          <a:solidFill>
                            <a:schemeClr val="tx1"/>
                          </a:solidFill>
                        </a:rPr>
                        <a:t>Lemn</a:t>
                      </a:r>
                      <a:br>
                        <a:rPr lang="ro-RO" sz="1600" dirty="0">
                          <a:solidFill>
                            <a:schemeClr val="tx1"/>
                          </a:solidFill>
                        </a:rPr>
                      </a:br>
                      <a:r>
                        <a:rPr lang="ro-RO" sz="1600" dirty="0">
                          <a:solidFill>
                            <a:schemeClr val="tx1"/>
                          </a:solidFill>
                        </a:rPr>
                        <a:t>de foc</a:t>
                      </a:r>
                      <a:br>
                        <a:rPr lang="ro-RO" sz="1600" dirty="0">
                          <a:solidFill>
                            <a:schemeClr val="tx1"/>
                          </a:solidFill>
                        </a:rPr>
                      </a:br>
                      <a:r>
                        <a:rPr lang="ro-RO" sz="1600" dirty="0">
                          <a:solidFill>
                            <a:schemeClr val="tx1"/>
                          </a:solidFill>
                        </a:rPr>
                        <a:t>specie moale</a:t>
                      </a:r>
                    </a:p>
                    <a:p>
                      <a:pPr algn="ctr"/>
                      <a:r>
                        <a:rPr lang="ro-RO" sz="1600" dirty="0">
                          <a:solidFill>
                            <a:schemeClr val="tx1"/>
                          </a:solidFill>
                        </a:rPr>
                        <a:t>(m/st)</a:t>
                      </a:r>
                    </a:p>
                    <a:p>
                      <a:pPr algn="ctr"/>
                      <a:endParaRPr lang="ro-RO" sz="1600" dirty="0">
                        <a:solidFill>
                          <a:schemeClr val="tx1"/>
                        </a:solidFill>
                      </a:endParaRPr>
                    </a:p>
                  </a:txBody>
                  <a:tcPr anchor="ctr">
                    <a:solidFill>
                      <a:schemeClr val="accent5">
                        <a:lumMod val="40000"/>
                        <a:lumOff val="60000"/>
                      </a:schemeClr>
                    </a:solidFill>
                  </a:tcPr>
                </a:tc>
                <a:tc>
                  <a:txBody>
                    <a:bodyPr/>
                    <a:lstStyle/>
                    <a:p>
                      <a:pPr algn="ctr"/>
                      <a:r>
                        <a:rPr lang="ro-RO" sz="1600" dirty="0">
                          <a:solidFill>
                            <a:schemeClr val="tx1"/>
                          </a:solidFill>
                        </a:rPr>
                        <a:t>Lemn</a:t>
                      </a:r>
                      <a:br>
                        <a:rPr lang="ro-RO" sz="1600" dirty="0">
                          <a:solidFill>
                            <a:schemeClr val="tx1"/>
                          </a:solidFill>
                        </a:rPr>
                      </a:br>
                      <a:r>
                        <a:rPr lang="ro-RO" sz="1600" dirty="0">
                          <a:solidFill>
                            <a:schemeClr val="tx1"/>
                          </a:solidFill>
                        </a:rPr>
                        <a:t>de lucru specie tare</a:t>
                      </a:r>
                    </a:p>
                    <a:p>
                      <a:pPr algn="ctr"/>
                      <a:r>
                        <a:rPr lang="ro-RO" sz="1600" dirty="0">
                          <a:solidFill>
                            <a:schemeClr val="tx1"/>
                          </a:solidFill>
                        </a:rPr>
                        <a:t>(m)</a:t>
                      </a:r>
                    </a:p>
                  </a:txBody>
                  <a:tcPr anchor="ctr">
                    <a:solidFill>
                      <a:schemeClr val="accent5">
                        <a:lumMod val="40000"/>
                        <a:lumOff val="60000"/>
                      </a:schemeClr>
                    </a:solidFill>
                  </a:tcPr>
                </a:tc>
                <a:tc>
                  <a:txBody>
                    <a:bodyPr/>
                    <a:lstStyle/>
                    <a:p>
                      <a:pPr algn="ctr"/>
                      <a:r>
                        <a:rPr lang="ro-RO" sz="1600" dirty="0">
                          <a:solidFill>
                            <a:schemeClr val="tx1"/>
                          </a:solidFill>
                        </a:rPr>
                        <a:t>Nuiele categoria IV </a:t>
                      </a:r>
                    </a:p>
                    <a:p>
                      <a:pPr algn="ctr"/>
                      <a:r>
                        <a:rPr lang="ro-RO" sz="1600" dirty="0">
                          <a:solidFill>
                            <a:schemeClr val="tx1"/>
                          </a:solidFill>
                        </a:rPr>
                        <a:t>(m3)</a:t>
                      </a:r>
                    </a:p>
                  </a:txBody>
                  <a:tcPr anchor="ctr">
                    <a:solidFill>
                      <a:schemeClr val="accent5">
                        <a:lumMod val="40000"/>
                        <a:lumOff val="60000"/>
                      </a:schemeClr>
                    </a:solidFill>
                  </a:tcPr>
                </a:tc>
                <a:extLst>
                  <a:ext uri="{0D108BD9-81ED-4DB2-BD59-A6C34878D82A}">
                    <a16:rowId xmlns:a16="http://schemas.microsoft.com/office/drawing/2014/main" val="3873927758"/>
                  </a:ext>
                </a:extLst>
              </a:tr>
              <a:tr h="482003">
                <a:tc>
                  <a:txBody>
                    <a:bodyPr/>
                    <a:lstStyle/>
                    <a:p>
                      <a:pPr algn="r"/>
                      <a:r>
                        <a:rPr lang="ro-RO" sz="1600" b="1" dirty="0"/>
                        <a:t>1.</a:t>
                      </a:r>
                    </a:p>
                  </a:txBody>
                  <a:tcPr anchor="ctr"/>
                </a:tc>
                <a:tc>
                  <a:txBody>
                    <a:bodyPr/>
                    <a:lstStyle/>
                    <a:p>
                      <a:r>
                        <a:rPr lang="ro-RO" sz="1600" b="1" dirty="0"/>
                        <a:t>Conservare</a:t>
                      </a:r>
                    </a:p>
                  </a:txBody>
                  <a:tcPr anchor="ctr"/>
                </a:tc>
                <a:tc>
                  <a:txBody>
                    <a:bodyPr/>
                    <a:lstStyle/>
                    <a:p>
                      <a:pPr algn="ctr"/>
                      <a:r>
                        <a:rPr lang="ro-RO" sz="1600" b="1" dirty="0"/>
                        <a:t>1,0</a:t>
                      </a:r>
                    </a:p>
                  </a:txBody>
                  <a:tcPr anchor="ctr"/>
                </a:tc>
                <a:tc>
                  <a:txBody>
                    <a:bodyPr/>
                    <a:lstStyle/>
                    <a:p>
                      <a:pPr algn="ctr"/>
                      <a:r>
                        <a:rPr lang="ro-RO" sz="1600" b="1" dirty="0"/>
                        <a:t>40,0</a:t>
                      </a:r>
                    </a:p>
                  </a:txBody>
                  <a:tcPr anchor="ctr"/>
                </a:tc>
                <a:tc>
                  <a:txBody>
                    <a:bodyPr/>
                    <a:lstStyle/>
                    <a:p>
                      <a:pPr algn="ctr"/>
                      <a:r>
                        <a:rPr lang="ro-RO" sz="1600" b="1" dirty="0"/>
                        <a:t>–</a:t>
                      </a:r>
                    </a:p>
                  </a:txBody>
                  <a:tcPr anchor="ctr"/>
                </a:tc>
                <a:tc>
                  <a:txBody>
                    <a:bodyPr/>
                    <a:lstStyle/>
                    <a:p>
                      <a:pPr algn="ctr"/>
                      <a:r>
                        <a:rPr lang="ro-RO" sz="1600" b="1" dirty="0"/>
                        <a:t>–</a:t>
                      </a:r>
                    </a:p>
                  </a:txBody>
                  <a:tcPr anchor="ctr"/>
                </a:tc>
                <a:tc>
                  <a:txBody>
                    <a:bodyPr/>
                    <a:lstStyle/>
                    <a:p>
                      <a:pPr algn="ctr"/>
                      <a:r>
                        <a:rPr lang="ro-RO" sz="1600" b="1" dirty="0"/>
                        <a:t>–</a:t>
                      </a:r>
                    </a:p>
                  </a:txBody>
                  <a:tcPr anchor="ctr"/>
                </a:tc>
                <a:extLst>
                  <a:ext uri="{0D108BD9-81ED-4DB2-BD59-A6C34878D82A}">
                    <a16:rowId xmlns:a16="http://schemas.microsoft.com/office/drawing/2014/main" val="1742662211"/>
                  </a:ext>
                </a:extLst>
              </a:tr>
              <a:tr h="484094">
                <a:tc>
                  <a:txBody>
                    <a:bodyPr/>
                    <a:lstStyle/>
                    <a:p>
                      <a:pPr algn="r"/>
                      <a:r>
                        <a:rPr lang="ro-RO" sz="1600" b="1" dirty="0"/>
                        <a:t>2.</a:t>
                      </a:r>
                    </a:p>
                  </a:txBody>
                  <a:tcPr anchor="ctr"/>
                </a:tc>
                <a:tc>
                  <a:txBody>
                    <a:bodyPr/>
                    <a:lstStyle/>
                    <a:p>
                      <a:r>
                        <a:rPr lang="ro-RO" sz="1600" b="1" dirty="0"/>
                        <a:t>Rărire</a:t>
                      </a:r>
                    </a:p>
                  </a:txBody>
                  <a:tcPr anchor="ctr"/>
                </a:tc>
                <a:tc>
                  <a:txBody>
                    <a:bodyPr/>
                    <a:lstStyle/>
                    <a:p>
                      <a:pPr algn="ctr"/>
                      <a:r>
                        <a:rPr lang="ro-RO" sz="1600" b="1" dirty="0"/>
                        <a:t>3,1</a:t>
                      </a:r>
                    </a:p>
                  </a:txBody>
                  <a:tcPr anchor="ctr"/>
                </a:tc>
                <a:tc>
                  <a:txBody>
                    <a:bodyPr/>
                    <a:lstStyle/>
                    <a:p>
                      <a:pPr algn="ctr"/>
                      <a:r>
                        <a:rPr lang="ro-RO" sz="1600" b="1" dirty="0"/>
                        <a:t>60,0</a:t>
                      </a:r>
                    </a:p>
                  </a:txBody>
                  <a:tcPr anchor="ctr"/>
                </a:tc>
                <a:tc>
                  <a:txBody>
                    <a:bodyPr/>
                    <a:lstStyle/>
                    <a:p>
                      <a:pPr algn="ctr"/>
                      <a:r>
                        <a:rPr lang="ro-RO" sz="1600" b="1" dirty="0"/>
                        <a:t>80,0</a:t>
                      </a:r>
                    </a:p>
                  </a:txBody>
                  <a:tcPr anchor="ctr"/>
                </a:tc>
                <a:tc>
                  <a:txBody>
                    <a:bodyPr/>
                    <a:lstStyle/>
                    <a:p>
                      <a:pPr algn="ctr"/>
                      <a:r>
                        <a:rPr lang="ro-RO" sz="1600" b="1" dirty="0"/>
                        <a:t>–</a:t>
                      </a:r>
                    </a:p>
                  </a:txBody>
                  <a:tcPr anchor="ctr"/>
                </a:tc>
                <a:tc>
                  <a:txBody>
                    <a:bodyPr/>
                    <a:lstStyle/>
                    <a:p>
                      <a:pPr algn="ctr"/>
                      <a:r>
                        <a:rPr lang="ro-RO" sz="1600" b="1" dirty="0"/>
                        <a:t>–</a:t>
                      </a:r>
                    </a:p>
                  </a:txBody>
                  <a:tcPr anchor="ctr"/>
                </a:tc>
                <a:extLst>
                  <a:ext uri="{0D108BD9-81ED-4DB2-BD59-A6C34878D82A}">
                    <a16:rowId xmlns:a16="http://schemas.microsoft.com/office/drawing/2014/main" val="255126121"/>
                  </a:ext>
                </a:extLst>
              </a:tr>
              <a:tr h="682222">
                <a:tc>
                  <a:txBody>
                    <a:bodyPr/>
                    <a:lstStyle/>
                    <a:p>
                      <a:pPr algn="r"/>
                      <a:r>
                        <a:rPr lang="ro-RO" sz="1600" b="1" dirty="0"/>
                        <a:t>3.</a:t>
                      </a:r>
                    </a:p>
                  </a:txBody>
                  <a:tcPr anchor="ctr"/>
                </a:tc>
                <a:tc>
                  <a:txBody>
                    <a:bodyPr/>
                    <a:lstStyle/>
                    <a:p>
                      <a:r>
                        <a:rPr lang="ro-RO" sz="1600" b="1" dirty="0"/>
                        <a:t>Curățare</a:t>
                      </a:r>
                    </a:p>
                  </a:txBody>
                  <a:tcPr anchor="ctr"/>
                </a:tc>
                <a:tc>
                  <a:txBody>
                    <a:bodyPr/>
                    <a:lstStyle/>
                    <a:p>
                      <a:pPr algn="ctr"/>
                      <a:r>
                        <a:rPr lang="ro-RO" sz="1600" b="1" dirty="0"/>
                        <a:t>1,0</a:t>
                      </a:r>
                    </a:p>
                  </a:txBody>
                  <a:tcPr anchor="ctr"/>
                </a:tc>
                <a:tc>
                  <a:txBody>
                    <a:bodyPr/>
                    <a:lstStyle/>
                    <a:p>
                      <a:pPr algn="ctr"/>
                      <a:r>
                        <a:rPr lang="ro-RO" sz="1600" b="1" dirty="0"/>
                        <a:t>–</a:t>
                      </a:r>
                    </a:p>
                  </a:txBody>
                  <a:tcPr anchor="ctr"/>
                </a:tc>
                <a:tc>
                  <a:txBody>
                    <a:bodyPr/>
                    <a:lstStyle/>
                    <a:p>
                      <a:pPr algn="ctr"/>
                      <a:r>
                        <a:rPr lang="ro-RO" sz="1600" b="1" dirty="0"/>
                        <a:t>–</a:t>
                      </a:r>
                    </a:p>
                  </a:txBody>
                  <a:tcPr anchor="ctr"/>
                </a:tc>
                <a:tc>
                  <a:txBody>
                    <a:bodyPr/>
                    <a:lstStyle/>
                    <a:p>
                      <a:pPr algn="ctr"/>
                      <a:r>
                        <a:rPr lang="ro-RO" sz="1600" b="1" dirty="0"/>
                        <a:t>–</a:t>
                      </a:r>
                    </a:p>
                  </a:txBody>
                  <a:tcPr anchor="ctr"/>
                </a:tc>
                <a:tc>
                  <a:txBody>
                    <a:bodyPr/>
                    <a:lstStyle/>
                    <a:p>
                      <a:pPr algn="ctr"/>
                      <a:r>
                        <a:rPr lang="ro-RO" sz="1600" b="1" dirty="0"/>
                        <a:t>2,0</a:t>
                      </a:r>
                    </a:p>
                  </a:txBody>
                  <a:tcPr anchor="ctr"/>
                </a:tc>
                <a:extLst>
                  <a:ext uri="{0D108BD9-81ED-4DB2-BD59-A6C34878D82A}">
                    <a16:rowId xmlns:a16="http://schemas.microsoft.com/office/drawing/2014/main" val="2205295109"/>
                  </a:ext>
                </a:extLst>
              </a:tr>
              <a:tr h="599731">
                <a:tc>
                  <a:txBody>
                    <a:bodyPr/>
                    <a:lstStyle/>
                    <a:p>
                      <a:pPr algn="r"/>
                      <a:r>
                        <a:rPr lang="ro-RO" sz="1600" b="1" dirty="0"/>
                        <a:t>4.</a:t>
                      </a:r>
                    </a:p>
                  </a:txBody>
                  <a:tcPr anchor="ctr"/>
                </a:tc>
                <a:tc>
                  <a:txBody>
                    <a:bodyPr/>
                    <a:lstStyle/>
                    <a:p>
                      <a:r>
                        <a:rPr lang="ro-RO" sz="1600" b="1" dirty="0"/>
                        <a:t>Extragerea arborilor în intravilanul satului</a:t>
                      </a:r>
                    </a:p>
                  </a:txBody>
                  <a:tcPr anchor="ctr"/>
                </a:tc>
                <a:tc>
                  <a:txBody>
                    <a:bodyPr/>
                    <a:lstStyle/>
                    <a:p>
                      <a:pPr algn="ctr"/>
                      <a:r>
                        <a:rPr lang="ro-RO" sz="1600" b="1" dirty="0"/>
                        <a:t>–</a:t>
                      </a:r>
                    </a:p>
                  </a:txBody>
                  <a:tcPr anchor="ctr"/>
                </a:tc>
                <a:tc>
                  <a:txBody>
                    <a:bodyPr/>
                    <a:lstStyle/>
                    <a:p>
                      <a:pPr algn="ctr"/>
                      <a:r>
                        <a:rPr lang="ro-RO" sz="1600" b="1" dirty="0"/>
                        <a:t>14,5</a:t>
                      </a:r>
                    </a:p>
                  </a:txBody>
                  <a:tcPr anchor="ctr"/>
                </a:tc>
                <a:tc>
                  <a:txBody>
                    <a:bodyPr/>
                    <a:lstStyle/>
                    <a:p>
                      <a:pPr algn="ctr"/>
                      <a:r>
                        <a:rPr lang="ro-RO" sz="1600" b="1" dirty="0"/>
                        <a:t>36,5</a:t>
                      </a:r>
                    </a:p>
                  </a:txBody>
                  <a:tcPr anchor="ctr"/>
                </a:tc>
                <a:tc>
                  <a:txBody>
                    <a:bodyPr/>
                    <a:lstStyle/>
                    <a:p>
                      <a:pPr algn="ctr"/>
                      <a:r>
                        <a:rPr lang="ro-RO" sz="1600" b="1" dirty="0"/>
                        <a:t>0,43</a:t>
                      </a:r>
                    </a:p>
                  </a:txBody>
                  <a:tcPr anchor="ctr"/>
                </a:tc>
                <a:tc>
                  <a:txBody>
                    <a:bodyPr/>
                    <a:lstStyle/>
                    <a:p>
                      <a:pPr algn="ctr"/>
                      <a:r>
                        <a:rPr lang="ro-RO" sz="1600" b="1" dirty="0"/>
                        <a:t>–</a:t>
                      </a:r>
                    </a:p>
                  </a:txBody>
                  <a:tcPr anchor="ctr"/>
                </a:tc>
                <a:extLst>
                  <a:ext uri="{0D108BD9-81ED-4DB2-BD59-A6C34878D82A}">
                    <a16:rowId xmlns:a16="http://schemas.microsoft.com/office/drawing/2014/main" val="1126182240"/>
                  </a:ext>
                </a:extLst>
              </a:tr>
              <a:tr h="682222">
                <a:tc gridSpan="2">
                  <a:txBody>
                    <a:bodyPr/>
                    <a:lstStyle/>
                    <a:p>
                      <a:pPr algn="r"/>
                      <a:r>
                        <a:rPr lang="ro-RO" sz="1600" b="1" dirty="0"/>
                        <a:t>Total:</a:t>
                      </a:r>
                    </a:p>
                  </a:txBody>
                  <a:tcPr anchor="ctr"/>
                </a:tc>
                <a:tc hMerge="1">
                  <a:txBody>
                    <a:bodyPr/>
                    <a:lstStyle/>
                    <a:p>
                      <a:endParaRPr dirty="0"/>
                    </a:p>
                  </a:txBody>
                  <a:tcPr anchor="ctr"/>
                </a:tc>
                <a:tc>
                  <a:txBody>
                    <a:bodyPr/>
                    <a:lstStyle/>
                    <a:p>
                      <a:pPr algn="ctr"/>
                      <a:r>
                        <a:rPr lang="ro-RO" sz="1600" b="1" dirty="0"/>
                        <a:t>5,1</a:t>
                      </a:r>
                    </a:p>
                  </a:txBody>
                  <a:tcPr anchor="ctr"/>
                </a:tc>
                <a:tc>
                  <a:txBody>
                    <a:bodyPr/>
                    <a:lstStyle/>
                    <a:p>
                      <a:pPr algn="ctr"/>
                      <a:r>
                        <a:rPr lang="ro-RO" sz="1600" b="1" dirty="0"/>
                        <a:t>114,5</a:t>
                      </a:r>
                    </a:p>
                  </a:txBody>
                  <a:tcPr anchor="ctr"/>
                </a:tc>
                <a:tc>
                  <a:txBody>
                    <a:bodyPr/>
                    <a:lstStyle/>
                    <a:p>
                      <a:pPr algn="ctr"/>
                      <a:r>
                        <a:rPr lang="ro-RO" sz="1600" b="1" dirty="0"/>
                        <a:t>116,5</a:t>
                      </a:r>
                    </a:p>
                  </a:txBody>
                  <a:tcPr anchor="ctr"/>
                </a:tc>
                <a:tc>
                  <a:txBody>
                    <a:bodyPr/>
                    <a:lstStyle/>
                    <a:p>
                      <a:pPr algn="ctr"/>
                      <a:r>
                        <a:rPr lang="ro-RO" sz="1600" b="1" dirty="0"/>
                        <a:t>0,43</a:t>
                      </a:r>
                    </a:p>
                  </a:txBody>
                  <a:tcPr anchor="ctr"/>
                </a:tc>
                <a:tc>
                  <a:txBody>
                    <a:bodyPr/>
                    <a:lstStyle/>
                    <a:p>
                      <a:pPr algn="ctr"/>
                      <a:r>
                        <a:rPr lang="ro-RO" sz="1600" b="1" dirty="0"/>
                        <a:t>2,0</a:t>
                      </a:r>
                    </a:p>
                  </a:txBody>
                  <a:tcPr anchor="ctr"/>
                </a:tc>
                <a:extLst>
                  <a:ext uri="{0D108BD9-81ED-4DB2-BD59-A6C34878D82A}">
                    <a16:rowId xmlns:a16="http://schemas.microsoft.com/office/drawing/2014/main" val="3127420668"/>
                  </a:ext>
                </a:extLst>
              </a:tr>
            </a:tbl>
          </a:graphicData>
        </a:graphic>
      </p:graphicFrame>
    </p:spTree>
    <p:extLst>
      <p:ext uri="{BB962C8B-B14F-4D97-AF65-F5344CB8AC3E}">
        <p14:creationId xmlns:p14="http://schemas.microsoft.com/office/powerpoint/2010/main" val="2163907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B0ECED26-425C-F123-718D-6045380C8B4F}"/>
              </a:ext>
            </a:extLst>
          </p:cNvPr>
          <p:cNvSpPr>
            <a:spLocks noGrp="1"/>
          </p:cNvSpPr>
          <p:nvPr>
            <p:ph type="title"/>
          </p:nvPr>
        </p:nvSpPr>
        <p:spPr>
          <a:xfrm>
            <a:off x="457200" y="274638"/>
            <a:ext cx="8229600" cy="591124"/>
          </a:xfrm>
          <a:solidFill>
            <a:schemeClr val="accent6">
              <a:lumMod val="20000"/>
              <a:lumOff val="80000"/>
            </a:schemeClr>
          </a:solidFill>
        </p:spPr>
        <p:txBody>
          <a:bodyPr>
            <a:normAutofit/>
          </a:bodyPr>
          <a:lstStyle/>
          <a:p>
            <a:r>
              <a:rPr lang="ro-RO" sz="3100" b="1" dirty="0"/>
              <a:t>Colectarea impozitelor - 2025</a:t>
            </a:r>
            <a:endParaRPr lang="ro-RO" dirty="0">
              <a:solidFill>
                <a:srgbClr val="C00000"/>
              </a:solidFill>
            </a:endParaRPr>
          </a:p>
        </p:txBody>
      </p:sp>
      <p:sp>
        <p:nvSpPr>
          <p:cNvPr id="6" name="CasetăText 5">
            <a:extLst>
              <a:ext uri="{FF2B5EF4-FFF2-40B4-BE49-F238E27FC236}">
                <a16:creationId xmlns:a16="http://schemas.microsoft.com/office/drawing/2014/main" id="{9C6E8B77-23A4-E326-5ED4-76DA6FCE4807}"/>
              </a:ext>
            </a:extLst>
          </p:cNvPr>
          <p:cNvSpPr txBox="1"/>
          <p:nvPr/>
        </p:nvSpPr>
        <p:spPr>
          <a:xfrm>
            <a:off x="457200" y="1036321"/>
            <a:ext cx="8229600" cy="5122941"/>
          </a:xfrm>
          <a:prstGeom prst="rect">
            <a:avLst/>
          </a:prstGeom>
          <a:solidFill>
            <a:schemeClr val="accent6">
              <a:lumMod val="20000"/>
              <a:lumOff val="80000"/>
            </a:schemeClr>
          </a:solidFill>
        </p:spPr>
        <p:txBody>
          <a:bodyPr wrap="square">
            <a:spAutoFit/>
          </a:bodyPr>
          <a:lstStyle/>
          <a:p>
            <a:pPr marL="285750" indent="-285750">
              <a:lnSpc>
                <a:spcPct val="150000"/>
              </a:lnSpc>
              <a:buFont typeface="Arial" panose="020B0604020202020204" pitchFamily="34" charset="0"/>
              <a:buChar char="•"/>
            </a:pPr>
            <a:r>
              <a:rPr lang="ro-RO" sz="2000" b="1" dirty="0"/>
              <a:t>Restanța la impozite din anii precedenți constituie suma de 62 000,0 lei;</a:t>
            </a:r>
          </a:p>
          <a:p>
            <a:pPr marL="285750" indent="-285750">
              <a:lnSpc>
                <a:spcPct val="150000"/>
              </a:lnSpc>
              <a:buFont typeface="Arial" panose="020B0604020202020204" pitchFamily="34" charset="0"/>
              <a:buChar char="•"/>
            </a:pPr>
            <a:r>
              <a:rPr lang="ro-RO" sz="2000" b="1" dirty="0"/>
              <a:t>Suma impozitelor calculate pentru anul 2025 a constituit 387 125,0 lei;</a:t>
            </a:r>
          </a:p>
          <a:p>
            <a:pPr marL="361950" indent="-361950">
              <a:lnSpc>
                <a:spcPct val="150000"/>
              </a:lnSpc>
              <a:buFont typeface="Arial" panose="020B0604020202020204" pitchFamily="34" charset="0"/>
              <a:buChar char="•"/>
            </a:pPr>
            <a:r>
              <a:rPr lang="ro-RO" sz="2000" b="1" dirty="0"/>
              <a:t>În anul 2025 s-au acumulat impozite în total 439 507,0 lei, </a:t>
            </a:r>
            <a:r>
              <a:rPr lang="ro-RO" sz="2000" b="1" i="1" dirty="0"/>
              <a:t>inclusiv</a:t>
            </a:r>
            <a:r>
              <a:rPr lang="ro-RO" sz="2000" b="1" dirty="0"/>
              <a:t>:</a:t>
            </a:r>
          </a:p>
          <a:p>
            <a:pPr marL="895350" indent="-342900">
              <a:lnSpc>
                <a:spcPct val="150000"/>
              </a:lnSpc>
              <a:buFont typeface="Wingdings" panose="05000000000000000000" pitchFamily="2" charset="2"/>
              <a:buChar char="Ø"/>
            </a:pPr>
            <a:r>
              <a:rPr lang="ro-RO" sz="2000" b="1" dirty="0"/>
              <a:t>     Plata de bază pentru anul 2025: 415 563,0 lei;</a:t>
            </a:r>
          </a:p>
          <a:p>
            <a:pPr marL="895350" indent="-342900">
              <a:lnSpc>
                <a:spcPct val="150000"/>
              </a:lnSpc>
              <a:buFont typeface="Wingdings" panose="05000000000000000000" pitchFamily="2" charset="2"/>
              <a:buChar char="Ø"/>
            </a:pPr>
            <a:r>
              <a:rPr lang="ro-RO" sz="2000" b="1" dirty="0"/>
              <a:t>     Restanțe din anii trecuți: 18 950,0 lei;</a:t>
            </a:r>
          </a:p>
          <a:p>
            <a:pPr marL="895350" indent="-342900">
              <a:lnSpc>
                <a:spcPct val="150000"/>
              </a:lnSpc>
              <a:buFont typeface="Wingdings" panose="05000000000000000000" pitchFamily="2" charset="2"/>
              <a:buChar char="Ø"/>
            </a:pPr>
            <a:r>
              <a:rPr lang="ro-RO" sz="2000" b="1" dirty="0"/>
              <a:t>     Penalități: 4 994,00 lei.</a:t>
            </a:r>
          </a:p>
          <a:p>
            <a:pPr marL="342900" indent="-342900">
              <a:lnSpc>
                <a:spcPct val="150000"/>
              </a:lnSpc>
              <a:buFont typeface="Wingdings" panose="05000000000000000000" pitchFamily="2" charset="2"/>
              <a:buChar char="v"/>
            </a:pPr>
            <a:r>
              <a:rPr lang="ro-RO" sz="2000" b="1" dirty="0"/>
              <a:t>Impozitul funciar (pe pământ):  155 854,0 lei;</a:t>
            </a:r>
          </a:p>
          <a:p>
            <a:pPr marL="342900" indent="-342900">
              <a:lnSpc>
                <a:spcPct val="150000"/>
              </a:lnSpc>
              <a:buFont typeface="Wingdings" panose="05000000000000000000" pitchFamily="2" charset="2"/>
              <a:buChar char="v"/>
            </a:pPr>
            <a:r>
              <a:rPr lang="ro-RO" sz="2000" b="1" dirty="0"/>
              <a:t>Impozitul funciar al gospodăriilor țărănești: 9 617,0 lei;</a:t>
            </a:r>
          </a:p>
          <a:p>
            <a:pPr marL="342900" indent="-342900">
              <a:lnSpc>
                <a:spcPct val="150000"/>
              </a:lnSpc>
              <a:buFont typeface="Wingdings" panose="05000000000000000000" pitchFamily="2" charset="2"/>
              <a:buChar char="v"/>
            </a:pPr>
            <a:r>
              <a:rPr lang="ro-RO" sz="2000" b="1" dirty="0"/>
              <a:t>Impozitul pe bunurile imobiliare ale persoanelor fizice:  19 040,0 lei;</a:t>
            </a:r>
          </a:p>
          <a:p>
            <a:pPr marL="342900" indent="-342900">
              <a:lnSpc>
                <a:spcPct val="150000"/>
              </a:lnSpc>
              <a:buFont typeface="Wingdings" panose="05000000000000000000" pitchFamily="2" charset="2"/>
              <a:buChar char="§"/>
            </a:pPr>
            <a:r>
              <a:rPr lang="ro-RO" sz="2000" b="1" dirty="0"/>
              <a:t>Taxa pentru salubrizare: 195 250,0 lei</a:t>
            </a:r>
          </a:p>
          <a:p>
            <a:pPr>
              <a:lnSpc>
                <a:spcPct val="150000"/>
              </a:lnSpc>
              <a:buNone/>
            </a:pPr>
            <a:r>
              <a:rPr lang="ro-RO" sz="2000" b="1" dirty="0"/>
              <a:t>Restanța la impozite la data de 31.12.2025 constituie suma de 7 362,0 lei</a:t>
            </a:r>
            <a:endParaRPr lang="ro-RO" sz="1600" b="1" dirty="0"/>
          </a:p>
        </p:txBody>
      </p:sp>
    </p:spTree>
    <p:extLst>
      <p:ext uri="{BB962C8B-B14F-4D97-AF65-F5344CB8AC3E}">
        <p14:creationId xmlns:p14="http://schemas.microsoft.com/office/powerpoint/2010/main" val="366709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61741D5C-78BF-4A12-AE78-AB0AE676086E}"/>
              </a:ext>
            </a:extLst>
          </p:cNvPr>
          <p:cNvSpPr>
            <a:spLocks noGrp="1"/>
          </p:cNvSpPr>
          <p:nvPr>
            <p:ph type="title"/>
          </p:nvPr>
        </p:nvSpPr>
        <p:spPr>
          <a:xfrm>
            <a:off x="367554" y="176400"/>
            <a:ext cx="8485092" cy="451129"/>
          </a:xfrm>
          <a:solidFill>
            <a:schemeClr val="accent1">
              <a:lumMod val="20000"/>
              <a:lumOff val="80000"/>
            </a:schemeClr>
          </a:solidFill>
        </p:spPr>
        <p:txBody>
          <a:bodyPr>
            <a:noAutofit/>
          </a:bodyPr>
          <a:lstStyle/>
          <a:p>
            <a:pPr>
              <a:lnSpc>
                <a:spcPct val="107000"/>
              </a:lnSpc>
              <a:spcAft>
                <a:spcPts val="800"/>
              </a:spcAft>
            </a:pPr>
            <a:br>
              <a:rPr lang="ro-RO" sz="1100" dirty="0">
                <a:effectLst/>
                <a:latin typeface="Times New Roman" panose="02020603050405020304" pitchFamily="18" charset="0"/>
                <a:ea typeface="Times New Roman" panose="02020603050405020304" pitchFamily="18" charset="0"/>
                <a:cs typeface="Times New Roman" panose="02020603050405020304" pitchFamily="18" charset="0"/>
              </a:rPr>
            </a:br>
            <a:r>
              <a:rPr lang="ro-RO" sz="2400" b="1" dirty="0">
                <a:effectLst/>
                <a:latin typeface="+mn-lt"/>
                <a:ea typeface="Times New Roman" panose="02020603050405020304" pitchFamily="18" charset="0"/>
                <a:cs typeface="Times New Roman" panose="02020603050405020304" pitchFamily="18" charset="0"/>
              </a:rPr>
              <a:t>Colectarea impozitelor și taxelor - 2025</a:t>
            </a:r>
            <a:br>
              <a:rPr lang="ro-RO" sz="1200" dirty="0">
                <a:effectLst/>
                <a:latin typeface="Calibri" panose="020F0502020204030204" pitchFamily="34" charset="0"/>
                <a:ea typeface="Calibri" panose="020F0502020204030204" pitchFamily="34" charset="0"/>
                <a:cs typeface="Times New Roman" panose="02020603050405020304" pitchFamily="18" charset="0"/>
              </a:rPr>
            </a:br>
            <a:endParaRPr lang="ro-RO" sz="1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el 3">
            <a:extLst>
              <a:ext uri="{FF2B5EF4-FFF2-40B4-BE49-F238E27FC236}">
                <a16:creationId xmlns:a16="http://schemas.microsoft.com/office/drawing/2014/main" id="{45FD8883-1F1A-44EF-8BB6-79C93559D9CE}"/>
              </a:ext>
            </a:extLst>
          </p:cNvPr>
          <p:cNvGraphicFramePr>
            <a:graphicFrameLocks noGrp="1"/>
          </p:cNvGraphicFramePr>
          <p:nvPr>
            <p:extLst>
              <p:ext uri="{D42A27DB-BD31-4B8C-83A1-F6EECF244321}">
                <p14:modId xmlns:p14="http://schemas.microsoft.com/office/powerpoint/2010/main" val="1112148652"/>
              </p:ext>
            </p:extLst>
          </p:nvPr>
        </p:nvGraphicFramePr>
        <p:xfrm>
          <a:off x="367554" y="878539"/>
          <a:ext cx="8471645" cy="2662519"/>
        </p:xfrm>
        <a:graphic>
          <a:graphicData uri="http://schemas.openxmlformats.org/drawingml/2006/table">
            <a:tbl>
              <a:tblPr firstRow="1" bandRow="1">
                <a:tableStyleId>{5C22544A-7EE6-4342-B048-85BDC9FD1C3A}</a:tableStyleId>
              </a:tblPr>
              <a:tblGrid>
                <a:gridCol w="398665">
                  <a:extLst>
                    <a:ext uri="{9D8B030D-6E8A-4147-A177-3AD203B41FA5}">
                      <a16:colId xmlns:a16="http://schemas.microsoft.com/office/drawing/2014/main" val="2332749195"/>
                    </a:ext>
                  </a:extLst>
                </a:gridCol>
                <a:gridCol w="2449658">
                  <a:extLst>
                    <a:ext uri="{9D8B030D-6E8A-4147-A177-3AD203B41FA5}">
                      <a16:colId xmlns:a16="http://schemas.microsoft.com/office/drawing/2014/main" val="657619839"/>
                    </a:ext>
                  </a:extLst>
                </a:gridCol>
                <a:gridCol w="1419451">
                  <a:extLst>
                    <a:ext uri="{9D8B030D-6E8A-4147-A177-3AD203B41FA5}">
                      <a16:colId xmlns:a16="http://schemas.microsoft.com/office/drawing/2014/main" val="1482486472"/>
                    </a:ext>
                  </a:extLst>
                </a:gridCol>
                <a:gridCol w="1574740">
                  <a:extLst>
                    <a:ext uri="{9D8B030D-6E8A-4147-A177-3AD203B41FA5}">
                      <a16:colId xmlns:a16="http://schemas.microsoft.com/office/drawing/2014/main" val="2213552150"/>
                    </a:ext>
                  </a:extLst>
                </a:gridCol>
                <a:gridCol w="1442195">
                  <a:extLst>
                    <a:ext uri="{9D8B030D-6E8A-4147-A177-3AD203B41FA5}">
                      <a16:colId xmlns:a16="http://schemas.microsoft.com/office/drawing/2014/main" val="2584916724"/>
                    </a:ext>
                  </a:extLst>
                </a:gridCol>
                <a:gridCol w="1186936">
                  <a:extLst>
                    <a:ext uri="{9D8B030D-6E8A-4147-A177-3AD203B41FA5}">
                      <a16:colId xmlns:a16="http://schemas.microsoft.com/office/drawing/2014/main" val="2247672273"/>
                    </a:ext>
                  </a:extLst>
                </a:gridCol>
              </a:tblGrid>
              <a:tr h="798088">
                <a:tc>
                  <a:txBody>
                    <a:bodyPr/>
                    <a:lstStyle/>
                    <a:p>
                      <a:pPr algn="ctr"/>
                      <a:r>
                        <a:rPr lang="ro-RO" sz="1400" dirty="0"/>
                        <a:t>#</a:t>
                      </a:r>
                    </a:p>
                  </a:txBody>
                  <a:tcPr anchor="ctr"/>
                </a:tc>
                <a:tc>
                  <a:txBody>
                    <a:bodyPr/>
                    <a:lstStyle/>
                    <a:p>
                      <a:pPr algn="ctr"/>
                      <a:r>
                        <a:rPr lang="ro-RO" sz="1400" dirty="0"/>
                        <a:t>Indicatori</a:t>
                      </a:r>
                    </a:p>
                  </a:txBody>
                  <a:tcPr anchor="ctr"/>
                </a:tc>
                <a:tc>
                  <a:txBody>
                    <a:bodyPr/>
                    <a:lstStyle/>
                    <a:p>
                      <a:pPr algn="ctr"/>
                      <a:r>
                        <a:rPr lang="ro-RO" sz="1400" dirty="0"/>
                        <a:t>Calculat,</a:t>
                      </a:r>
                      <a:br>
                        <a:rPr lang="ro-RO" sz="1400" dirty="0"/>
                      </a:br>
                      <a:r>
                        <a:rPr lang="ro-RO" sz="1400" dirty="0"/>
                        <a:t>inclusiv restanța</a:t>
                      </a:r>
                    </a:p>
                    <a:p>
                      <a:pPr algn="ctr"/>
                      <a:r>
                        <a:rPr lang="ro-RO" sz="1400" dirty="0"/>
                        <a:t>(lei)</a:t>
                      </a:r>
                    </a:p>
                  </a:txBody>
                  <a:tcPr anchor="ctr"/>
                </a:tc>
                <a:tc>
                  <a:txBody>
                    <a:bodyPr/>
                    <a:lstStyle/>
                    <a:p>
                      <a:pPr algn="ctr"/>
                      <a:r>
                        <a:rPr lang="ro-RO" sz="1400" dirty="0"/>
                        <a:t>Executat,</a:t>
                      </a:r>
                      <a:br>
                        <a:rPr lang="ro-RO" sz="1400" dirty="0"/>
                      </a:br>
                      <a:r>
                        <a:rPr lang="ro-RO" sz="1400" dirty="0"/>
                        <a:t>inclusiv restanța</a:t>
                      </a:r>
                    </a:p>
                    <a:p>
                      <a:pPr algn="ctr"/>
                      <a:r>
                        <a:rPr lang="ro-RO" sz="1400" dirty="0"/>
                        <a:t>(lei)</a:t>
                      </a:r>
                    </a:p>
                  </a:txBody>
                  <a:tcPr anchor="ctr"/>
                </a:tc>
                <a:tc>
                  <a:txBody>
                    <a:bodyPr/>
                    <a:lstStyle/>
                    <a:p>
                      <a:pPr algn="ctr"/>
                      <a:r>
                        <a:rPr lang="ro-RO" sz="1400" dirty="0"/>
                        <a:t>Datoria,</a:t>
                      </a:r>
                      <a:br>
                        <a:rPr lang="ro-RO" sz="1400" dirty="0"/>
                      </a:br>
                      <a:r>
                        <a:rPr lang="ro-RO" sz="1400" dirty="0"/>
                        <a:t>inclusiv restanța</a:t>
                      </a:r>
                    </a:p>
                    <a:p>
                      <a:pPr algn="ctr"/>
                      <a:r>
                        <a:rPr lang="ro-RO" sz="1400" dirty="0"/>
                        <a:t>(lei)</a:t>
                      </a:r>
                    </a:p>
                  </a:txBody>
                  <a:tcPr anchor="ctr"/>
                </a:tc>
                <a:tc>
                  <a:txBody>
                    <a:bodyPr/>
                    <a:lstStyle/>
                    <a:p>
                      <a:pPr algn="ctr"/>
                      <a:r>
                        <a:rPr lang="ro-RO" sz="1400" dirty="0"/>
                        <a:t>Executat</a:t>
                      </a:r>
                    </a:p>
                    <a:p>
                      <a:pPr algn="ctr"/>
                      <a:r>
                        <a:rPr lang="ro-RO" sz="1400" dirty="0"/>
                        <a:t>%</a:t>
                      </a:r>
                    </a:p>
                  </a:txBody>
                  <a:tcPr anchor="ctr"/>
                </a:tc>
                <a:extLst>
                  <a:ext uri="{0D108BD9-81ED-4DB2-BD59-A6C34878D82A}">
                    <a16:rowId xmlns:a16="http://schemas.microsoft.com/office/drawing/2014/main" val="3394395117"/>
                  </a:ext>
                </a:extLst>
              </a:tr>
              <a:tr h="575227">
                <a:tc>
                  <a:txBody>
                    <a:bodyPr/>
                    <a:lstStyle/>
                    <a:p>
                      <a:pPr algn="r"/>
                      <a:r>
                        <a:rPr lang="ro-RO" sz="1400" b="1" dirty="0"/>
                        <a:t>1.</a:t>
                      </a:r>
                    </a:p>
                  </a:txBody>
                  <a:tcPr/>
                </a:tc>
                <a:tc>
                  <a:txBody>
                    <a:bodyPr/>
                    <a:lstStyle/>
                    <a:p>
                      <a:r>
                        <a:rPr lang="ro-RO" sz="1400" b="1" dirty="0"/>
                        <a:t>Impozit funciar încasat de la persoane fizice</a:t>
                      </a:r>
                    </a:p>
                  </a:txBody>
                  <a:tcPr/>
                </a:tc>
                <a:tc>
                  <a:txBody>
                    <a:bodyPr/>
                    <a:lstStyle/>
                    <a:p>
                      <a:pPr algn="r"/>
                      <a:r>
                        <a:rPr lang="ro-RO" sz="1400" b="1" dirty="0"/>
                        <a:t>202 071,00</a:t>
                      </a:r>
                    </a:p>
                  </a:txBody>
                  <a:tcPr/>
                </a:tc>
                <a:tc>
                  <a:txBody>
                    <a:bodyPr/>
                    <a:lstStyle/>
                    <a:p>
                      <a:pPr algn="r"/>
                      <a:r>
                        <a:rPr lang="ro-RO" sz="1400" b="1" dirty="0"/>
                        <a:t>182 988,34</a:t>
                      </a:r>
                    </a:p>
                  </a:txBody>
                  <a:tcPr/>
                </a:tc>
                <a:tc>
                  <a:txBody>
                    <a:bodyPr/>
                    <a:lstStyle/>
                    <a:p>
                      <a:pPr algn="r"/>
                      <a:r>
                        <a:rPr lang="ro-RO" sz="1400" b="1" dirty="0"/>
                        <a:t>19 093,00</a:t>
                      </a:r>
                    </a:p>
                  </a:txBody>
                  <a:tcPr/>
                </a:tc>
                <a:tc>
                  <a:txBody>
                    <a:bodyPr/>
                    <a:lstStyle/>
                    <a:p>
                      <a:pPr algn="ctr"/>
                      <a:r>
                        <a:rPr lang="ro-RO" sz="1400" b="1" dirty="0"/>
                        <a:t>91 %</a:t>
                      </a:r>
                    </a:p>
                  </a:txBody>
                  <a:tcPr/>
                </a:tc>
                <a:extLst>
                  <a:ext uri="{0D108BD9-81ED-4DB2-BD59-A6C34878D82A}">
                    <a16:rowId xmlns:a16="http://schemas.microsoft.com/office/drawing/2014/main" val="1909622425"/>
                  </a:ext>
                </a:extLst>
              </a:tr>
              <a:tr h="557133">
                <a:tc>
                  <a:txBody>
                    <a:bodyPr/>
                    <a:lstStyle/>
                    <a:p>
                      <a:pPr algn="r"/>
                      <a:r>
                        <a:rPr lang="ro-RO" sz="1400" b="1" dirty="0"/>
                        <a:t>2.</a:t>
                      </a:r>
                    </a:p>
                  </a:txBody>
                  <a:tcPr/>
                </a:tc>
                <a:tc>
                  <a:txBody>
                    <a:bodyPr/>
                    <a:lstStyle/>
                    <a:p>
                      <a:r>
                        <a:rPr lang="ro-RO" sz="1400" b="1" dirty="0"/>
                        <a:t>Impozit pe bunuri imobiliare</a:t>
                      </a:r>
                    </a:p>
                  </a:txBody>
                  <a:tcPr/>
                </a:tc>
                <a:tc>
                  <a:txBody>
                    <a:bodyPr/>
                    <a:lstStyle/>
                    <a:p>
                      <a:pPr algn="r"/>
                      <a:r>
                        <a:rPr lang="ro-RO" sz="1400" b="1" dirty="0"/>
                        <a:t>23 736,00</a:t>
                      </a:r>
                    </a:p>
                  </a:txBody>
                  <a:tcPr/>
                </a:tc>
                <a:tc>
                  <a:txBody>
                    <a:bodyPr/>
                    <a:lstStyle/>
                    <a:p>
                      <a:pPr algn="r"/>
                      <a:r>
                        <a:rPr lang="ro-RO" sz="1400" b="1" dirty="0"/>
                        <a:t>22 780,00</a:t>
                      </a:r>
                    </a:p>
                  </a:txBody>
                  <a:tcPr/>
                </a:tc>
                <a:tc>
                  <a:txBody>
                    <a:bodyPr/>
                    <a:lstStyle/>
                    <a:p>
                      <a:pPr algn="r"/>
                      <a:r>
                        <a:rPr lang="ro-RO" sz="1400" b="1" dirty="0"/>
                        <a:t>956,00</a:t>
                      </a:r>
                    </a:p>
                  </a:txBody>
                  <a:tcPr/>
                </a:tc>
                <a:tc>
                  <a:txBody>
                    <a:bodyPr/>
                    <a:lstStyle/>
                    <a:p>
                      <a:pPr algn="ctr"/>
                      <a:r>
                        <a:rPr lang="ro-RO" sz="1400" b="1" dirty="0"/>
                        <a:t>96 %</a:t>
                      </a:r>
                    </a:p>
                  </a:txBody>
                  <a:tcPr/>
                </a:tc>
                <a:extLst>
                  <a:ext uri="{0D108BD9-81ED-4DB2-BD59-A6C34878D82A}">
                    <a16:rowId xmlns:a16="http://schemas.microsoft.com/office/drawing/2014/main" val="2062066544"/>
                  </a:ext>
                </a:extLst>
              </a:tr>
              <a:tr h="333027">
                <a:tc>
                  <a:txBody>
                    <a:bodyPr/>
                    <a:lstStyle/>
                    <a:p>
                      <a:pPr algn="r"/>
                      <a:r>
                        <a:rPr lang="ro-RO" sz="1400" b="1" dirty="0"/>
                        <a:t>3.</a:t>
                      </a:r>
                    </a:p>
                  </a:txBody>
                  <a:tcPr/>
                </a:tc>
                <a:tc>
                  <a:txBody>
                    <a:bodyPr/>
                    <a:lstStyle/>
                    <a:p>
                      <a:r>
                        <a:rPr lang="ro-RO" sz="1400" b="1" dirty="0"/>
                        <a:t>Taxa de salubrizare</a:t>
                      </a:r>
                    </a:p>
                  </a:txBody>
                  <a:tcPr/>
                </a:tc>
                <a:tc>
                  <a:txBody>
                    <a:bodyPr/>
                    <a:lstStyle/>
                    <a:p>
                      <a:pPr algn="r"/>
                      <a:r>
                        <a:rPr lang="ro-RO" sz="1400" b="1" dirty="0"/>
                        <a:t>213 700,00</a:t>
                      </a:r>
                    </a:p>
                  </a:txBody>
                  <a:tcPr/>
                </a:tc>
                <a:tc>
                  <a:txBody>
                    <a:bodyPr/>
                    <a:lstStyle/>
                    <a:p>
                      <a:pPr algn="r"/>
                      <a:r>
                        <a:rPr lang="ro-RO" sz="1400" b="1" dirty="0"/>
                        <a:t>209 805,00</a:t>
                      </a:r>
                    </a:p>
                  </a:txBody>
                  <a:tcPr/>
                </a:tc>
                <a:tc>
                  <a:txBody>
                    <a:bodyPr/>
                    <a:lstStyle/>
                    <a:p>
                      <a:pPr algn="r"/>
                      <a:r>
                        <a:rPr lang="ro-RO" sz="1400" b="1" dirty="0"/>
                        <a:t>3 895,00</a:t>
                      </a:r>
                    </a:p>
                  </a:txBody>
                  <a:tcPr/>
                </a:tc>
                <a:tc>
                  <a:txBody>
                    <a:bodyPr/>
                    <a:lstStyle/>
                    <a:p>
                      <a:pPr algn="ctr"/>
                      <a:r>
                        <a:rPr lang="ro-RO" sz="1400" b="1" dirty="0"/>
                        <a:t>98 %</a:t>
                      </a:r>
                    </a:p>
                  </a:txBody>
                  <a:tcPr/>
                </a:tc>
                <a:extLst>
                  <a:ext uri="{0D108BD9-81ED-4DB2-BD59-A6C34878D82A}">
                    <a16:rowId xmlns:a16="http://schemas.microsoft.com/office/drawing/2014/main" val="3263967775"/>
                  </a:ext>
                </a:extLst>
              </a:tr>
              <a:tr h="399044">
                <a:tc>
                  <a:txBody>
                    <a:bodyPr/>
                    <a:lstStyle/>
                    <a:p>
                      <a:endParaRPr lang="ro-RO"/>
                    </a:p>
                  </a:txBody>
                  <a:tcPr/>
                </a:tc>
                <a:tc>
                  <a:txBody>
                    <a:bodyPr/>
                    <a:lstStyle/>
                    <a:p>
                      <a:pPr algn="r"/>
                      <a:r>
                        <a:rPr lang="ro-RO" sz="1400" b="1" dirty="0">
                          <a:solidFill>
                            <a:srgbClr val="C00000"/>
                          </a:solidFill>
                        </a:rPr>
                        <a:t>Total:</a:t>
                      </a:r>
                    </a:p>
                  </a:txBody>
                  <a:tcPr anchor="ctr"/>
                </a:tc>
                <a:tc>
                  <a:txBody>
                    <a:bodyPr/>
                    <a:lstStyle/>
                    <a:p>
                      <a:pPr algn="r"/>
                      <a:r>
                        <a:rPr lang="ro-RO" sz="1400" b="1" dirty="0">
                          <a:solidFill>
                            <a:srgbClr val="C00000"/>
                          </a:solidFill>
                        </a:rPr>
                        <a:t>439 507,00</a:t>
                      </a:r>
                    </a:p>
                  </a:txBody>
                  <a:tcPr anchor="ctr"/>
                </a:tc>
                <a:tc>
                  <a:txBody>
                    <a:bodyPr/>
                    <a:lstStyle/>
                    <a:p>
                      <a:pPr algn="r"/>
                      <a:r>
                        <a:rPr lang="ro-RO" sz="1400" b="1" dirty="0">
                          <a:solidFill>
                            <a:srgbClr val="C00000"/>
                          </a:solidFill>
                        </a:rPr>
                        <a:t>515 573,00</a:t>
                      </a:r>
                    </a:p>
                  </a:txBody>
                  <a:tcPr anchor="ctr"/>
                </a:tc>
                <a:tc>
                  <a:txBody>
                    <a:bodyPr/>
                    <a:lstStyle/>
                    <a:p>
                      <a:pPr algn="r"/>
                      <a:r>
                        <a:rPr lang="ro-RO" sz="1400" b="1" dirty="0">
                          <a:solidFill>
                            <a:srgbClr val="C00000"/>
                          </a:solidFill>
                        </a:rPr>
                        <a:t>23 944,00</a:t>
                      </a:r>
                    </a:p>
                  </a:txBody>
                  <a:tcPr anchor="ctr"/>
                </a:tc>
                <a:tc>
                  <a:txBody>
                    <a:bodyPr/>
                    <a:lstStyle/>
                    <a:p>
                      <a:pPr algn="ctr"/>
                      <a:r>
                        <a:rPr lang="ro-RO" sz="1400" b="1" dirty="0">
                          <a:solidFill>
                            <a:srgbClr val="C00000"/>
                          </a:solidFill>
                        </a:rPr>
                        <a:t>95 %</a:t>
                      </a:r>
                    </a:p>
                  </a:txBody>
                  <a:tcPr anchor="ctr"/>
                </a:tc>
                <a:extLst>
                  <a:ext uri="{0D108BD9-81ED-4DB2-BD59-A6C34878D82A}">
                    <a16:rowId xmlns:a16="http://schemas.microsoft.com/office/drawing/2014/main" val="2796482164"/>
                  </a:ext>
                </a:extLst>
              </a:tr>
            </a:tbl>
          </a:graphicData>
        </a:graphic>
      </p:graphicFrame>
      <p:graphicFrame>
        <p:nvGraphicFramePr>
          <p:cNvPr id="4" name="Tabel 4">
            <a:extLst>
              <a:ext uri="{FF2B5EF4-FFF2-40B4-BE49-F238E27FC236}">
                <a16:creationId xmlns:a16="http://schemas.microsoft.com/office/drawing/2014/main" id="{4061CC50-0B9C-43A6-9A1E-C7C1A01FFE2F}"/>
              </a:ext>
            </a:extLst>
          </p:cNvPr>
          <p:cNvGraphicFramePr>
            <a:graphicFrameLocks noGrp="1"/>
          </p:cNvGraphicFramePr>
          <p:nvPr>
            <p:extLst>
              <p:ext uri="{D42A27DB-BD31-4B8C-83A1-F6EECF244321}">
                <p14:modId xmlns:p14="http://schemas.microsoft.com/office/powerpoint/2010/main" val="2827889406"/>
              </p:ext>
            </p:extLst>
          </p:nvPr>
        </p:nvGraphicFramePr>
        <p:xfrm>
          <a:off x="367553" y="3644759"/>
          <a:ext cx="8485093" cy="3036840"/>
        </p:xfrm>
        <a:graphic>
          <a:graphicData uri="http://schemas.openxmlformats.org/drawingml/2006/table">
            <a:tbl>
              <a:tblPr firstRow="1" bandRow="1">
                <a:tableStyleId>{5C22544A-7EE6-4342-B048-85BDC9FD1C3A}</a:tableStyleId>
              </a:tblPr>
              <a:tblGrid>
                <a:gridCol w="353924">
                  <a:extLst>
                    <a:ext uri="{9D8B030D-6E8A-4147-A177-3AD203B41FA5}">
                      <a16:colId xmlns:a16="http://schemas.microsoft.com/office/drawing/2014/main" val="3005167869"/>
                    </a:ext>
                  </a:extLst>
                </a:gridCol>
                <a:gridCol w="2474440">
                  <a:extLst>
                    <a:ext uri="{9D8B030D-6E8A-4147-A177-3AD203B41FA5}">
                      <a16:colId xmlns:a16="http://schemas.microsoft.com/office/drawing/2014/main" val="3134174410"/>
                    </a:ext>
                  </a:extLst>
                </a:gridCol>
                <a:gridCol w="1414182">
                  <a:extLst>
                    <a:ext uri="{9D8B030D-6E8A-4147-A177-3AD203B41FA5}">
                      <a16:colId xmlns:a16="http://schemas.microsoft.com/office/drawing/2014/main" val="2715081412"/>
                    </a:ext>
                  </a:extLst>
                </a:gridCol>
                <a:gridCol w="1601732">
                  <a:extLst>
                    <a:ext uri="{9D8B030D-6E8A-4147-A177-3AD203B41FA5}">
                      <a16:colId xmlns:a16="http://schemas.microsoft.com/office/drawing/2014/main" val="2204403461"/>
                    </a:ext>
                  </a:extLst>
                </a:gridCol>
                <a:gridCol w="1456532">
                  <a:extLst>
                    <a:ext uri="{9D8B030D-6E8A-4147-A177-3AD203B41FA5}">
                      <a16:colId xmlns:a16="http://schemas.microsoft.com/office/drawing/2014/main" val="179804385"/>
                    </a:ext>
                  </a:extLst>
                </a:gridCol>
                <a:gridCol w="1184283">
                  <a:extLst>
                    <a:ext uri="{9D8B030D-6E8A-4147-A177-3AD203B41FA5}">
                      <a16:colId xmlns:a16="http://schemas.microsoft.com/office/drawing/2014/main" val="619023735"/>
                    </a:ext>
                  </a:extLst>
                </a:gridCol>
              </a:tblGrid>
              <a:tr h="537480">
                <a:tc>
                  <a:txBody>
                    <a:bodyPr/>
                    <a:lstStyle/>
                    <a:p>
                      <a:pPr algn="ctr"/>
                      <a:r>
                        <a:rPr lang="ro-RO" sz="1400" dirty="0"/>
                        <a:t>#</a:t>
                      </a:r>
                    </a:p>
                  </a:txBody>
                  <a:tcPr anchor="ctr"/>
                </a:tc>
                <a:tc>
                  <a:txBody>
                    <a:bodyPr/>
                    <a:lstStyle/>
                    <a:p>
                      <a:pPr algn="ctr"/>
                      <a:r>
                        <a:rPr lang="ro-RO" sz="1400" dirty="0"/>
                        <a:t>Indicatori</a:t>
                      </a:r>
                    </a:p>
                  </a:txBody>
                  <a:tcPr anchor="ctr"/>
                </a:tc>
                <a:tc>
                  <a:txBody>
                    <a:bodyPr/>
                    <a:lstStyle/>
                    <a:p>
                      <a:pPr algn="ctr"/>
                      <a:r>
                        <a:rPr lang="ro-RO" sz="1400" dirty="0"/>
                        <a:t>Calculat</a:t>
                      </a:r>
                    </a:p>
                    <a:p>
                      <a:pPr algn="ctr"/>
                      <a:r>
                        <a:rPr lang="ro-RO" sz="1400" dirty="0"/>
                        <a:t>(lei)</a:t>
                      </a:r>
                    </a:p>
                  </a:txBody>
                  <a:tcPr anchor="ctr"/>
                </a:tc>
                <a:tc>
                  <a:txBody>
                    <a:bodyPr/>
                    <a:lstStyle/>
                    <a:p>
                      <a:pPr algn="ctr"/>
                      <a:r>
                        <a:rPr lang="ro-RO" sz="1400" dirty="0"/>
                        <a:t>Executat</a:t>
                      </a:r>
                    </a:p>
                    <a:p>
                      <a:pPr algn="ctr"/>
                      <a:r>
                        <a:rPr lang="ro-RO" sz="1400" dirty="0"/>
                        <a:t>(lei)</a:t>
                      </a:r>
                    </a:p>
                  </a:txBody>
                  <a:tcPr anchor="ctr"/>
                </a:tc>
                <a:tc>
                  <a:txBody>
                    <a:bodyPr/>
                    <a:lstStyle/>
                    <a:p>
                      <a:pPr algn="ctr"/>
                      <a:r>
                        <a:rPr lang="ro-RO" sz="1400" dirty="0"/>
                        <a:t>Datoria</a:t>
                      </a:r>
                    </a:p>
                    <a:p>
                      <a:pPr algn="ctr"/>
                      <a:r>
                        <a:rPr lang="ro-RO" sz="1400" dirty="0"/>
                        <a:t>(lei)</a:t>
                      </a:r>
                    </a:p>
                  </a:txBody>
                  <a:tcPr anchor="ctr"/>
                </a:tc>
                <a:tc>
                  <a:txBody>
                    <a:bodyPr/>
                    <a:lstStyle/>
                    <a:p>
                      <a:pPr algn="ctr"/>
                      <a:r>
                        <a:rPr lang="ro-RO" sz="1400" dirty="0"/>
                        <a:t>Executat</a:t>
                      </a:r>
                    </a:p>
                    <a:p>
                      <a:pPr algn="ctr"/>
                      <a:r>
                        <a:rPr lang="ro-RO" sz="1400" dirty="0"/>
                        <a:t>%</a:t>
                      </a:r>
                    </a:p>
                  </a:txBody>
                  <a:tcPr anchor="ctr"/>
                </a:tc>
                <a:extLst>
                  <a:ext uri="{0D108BD9-81ED-4DB2-BD59-A6C34878D82A}">
                    <a16:rowId xmlns:a16="http://schemas.microsoft.com/office/drawing/2014/main" val="1400627962"/>
                  </a:ext>
                </a:extLst>
              </a:tr>
              <a:tr h="455169">
                <a:tc>
                  <a:txBody>
                    <a:bodyPr/>
                    <a:lstStyle/>
                    <a:p>
                      <a:pPr algn="r"/>
                      <a:r>
                        <a:rPr lang="ro-RO" sz="1400" b="1" dirty="0"/>
                        <a:t>1.</a:t>
                      </a:r>
                    </a:p>
                  </a:txBody>
                  <a:tcPr/>
                </a:tc>
                <a:tc>
                  <a:txBody>
                    <a:bodyPr/>
                    <a:lstStyle/>
                    <a:p>
                      <a:r>
                        <a:rPr lang="ro-RO" sz="1400" b="1" dirty="0"/>
                        <a:t>Impozitul funciar încasat de la Gospodăriile Țărănești (GȚ)</a:t>
                      </a:r>
                    </a:p>
                  </a:txBody>
                  <a:tcPr/>
                </a:tc>
                <a:tc>
                  <a:txBody>
                    <a:bodyPr/>
                    <a:lstStyle/>
                    <a:p>
                      <a:pPr algn="r"/>
                      <a:r>
                        <a:rPr lang="ro-RO" sz="1400" b="1" dirty="0"/>
                        <a:t>9 617,85</a:t>
                      </a:r>
                    </a:p>
                  </a:txBody>
                  <a:tcPr/>
                </a:tc>
                <a:tc>
                  <a:txBody>
                    <a:bodyPr/>
                    <a:lstStyle/>
                    <a:p>
                      <a:pPr algn="r"/>
                      <a:r>
                        <a:rPr lang="ro-RO" sz="1400" b="1" dirty="0"/>
                        <a:t>9 617,85</a:t>
                      </a:r>
                    </a:p>
                  </a:txBody>
                  <a:tcPr/>
                </a:tc>
                <a:tc>
                  <a:txBody>
                    <a:bodyPr/>
                    <a:lstStyle/>
                    <a:p>
                      <a:pPr algn="r"/>
                      <a:r>
                        <a:rPr lang="ro-RO" sz="1400" b="1" dirty="0"/>
                        <a:t>-</a:t>
                      </a:r>
                    </a:p>
                  </a:txBody>
                  <a:tcPr/>
                </a:tc>
                <a:tc>
                  <a:txBody>
                    <a:bodyPr/>
                    <a:lstStyle/>
                    <a:p>
                      <a:pPr algn="ctr"/>
                      <a:r>
                        <a:rPr lang="ro-RO" sz="1400" b="1" dirty="0">
                          <a:solidFill>
                            <a:srgbClr val="C00000"/>
                          </a:solidFill>
                        </a:rPr>
                        <a:t>100 %</a:t>
                      </a:r>
                    </a:p>
                  </a:txBody>
                  <a:tcPr/>
                </a:tc>
                <a:extLst>
                  <a:ext uri="{0D108BD9-81ED-4DB2-BD59-A6C34878D82A}">
                    <a16:rowId xmlns:a16="http://schemas.microsoft.com/office/drawing/2014/main" val="3005023072"/>
                  </a:ext>
                </a:extLst>
              </a:tr>
              <a:tr h="455169">
                <a:tc>
                  <a:txBody>
                    <a:bodyPr/>
                    <a:lstStyle/>
                    <a:p>
                      <a:pPr algn="r"/>
                      <a:r>
                        <a:rPr lang="ro-RO" sz="1400" b="1" dirty="0"/>
                        <a:t>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o-RO" sz="1400" b="1" dirty="0"/>
                        <a:t>Impozitul funciar încasat de la persoanele fizice</a:t>
                      </a:r>
                    </a:p>
                  </a:txBody>
                  <a:tcPr/>
                </a:tc>
                <a:tc>
                  <a:txBody>
                    <a:bodyPr/>
                    <a:lstStyle/>
                    <a:p>
                      <a:pPr algn="r"/>
                      <a:r>
                        <a:rPr lang="ro-RO" sz="1400" b="1" dirty="0"/>
                        <a:t>160 571,00</a:t>
                      </a:r>
                    </a:p>
                  </a:txBody>
                  <a:tcPr/>
                </a:tc>
                <a:tc>
                  <a:txBody>
                    <a:bodyPr/>
                    <a:lstStyle/>
                    <a:p>
                      <a:pPr algn="r"/>
                      <a:r>
                        <a:rPr lang="ro-RO" sz="1400" b="1" dirty="0"/>
                        <a:t>155 854,00</a:t>
                      </a:r>
                    </a:p>
                  </a:txBody>
                  <a:tcPr/>
                </a:tc>
                <a:tc>
                  <a:txBody>
                    <a:bodyPr/>
                    <a:lstStyle/>
                    <a:p>
                      <a:pPr algn="r"/>
                      <a:r>
                        <a:rPr lang="ro-RO" sz="1400" b="1" dirty="0"/>
                        <a:t>4 716,00</a:t>
                      </a:r>
                    </a:p>
                  </a:txBody>
                  <a:tcPr/>
                </a:tc>
                <a:tc>
                  <a:txBody>
                    <a:bodyPr/>
                    <a:lstStyle/>
                    <a:p>
                      <a:pPr algn="ctr"/>
                      <a:r>
                        <a:rPr lang="ro-RO" sz="1400" b="1" dirty="0"/>
                        <a:t>97 %</a:t>
                      </a:r>
                    </a:p>
                  </a:txBody>
                  <a:tcPr/>
                </a:tc>
                <a:extLst>
                  <a:ext uri="{0D108BD9-81ED-4DB2-BD59-A6C34878D82A}">
                    <a16:rowId xmlns:a16="http://schemas.microsoft.com/office/drawing/2014/main" val="2321836901"/>
                  </a:ext>
                </a:extLst>
              </a:tr>
              <a:tr h="457905">
                <a:tc>
                  <a:txBody>
                    <a:bodyPr/>
                    <a:lstStyle/>
                    <a:p>
                      <a:pPr algn="r"/>
                      <a:r>
                        <a:rPr lang="ro-RO" sz="1400" b="1" dirty="0"/>
                        <a:t>3.</a:t>
                      </a:r>
                    </a:p>
                  </a:txBody>
                  <a:tcPr/>
                </a:tc>
                <a:tc>
                  <a:txBody>
                    <a:bodyPr/>
                    <a:lstStyle/>
                    <a:p>
                      <a:r>
                        <a:rPr lang="ro-RO" sz="1400" b="1" dirty="0"/>
                        <a:t>Impozitul pe bunurile imobiliare</a:t>
                      </a:r>
                    </a:p>
                  </a:txBody>
                  <a:tcPr/>
                </a:tc>
                <a:tc>
                  <a:txBody>
                    <a:bodyPr/>
                    <a:lstStyle/>
                    <a:p>
                      <a:pPr algn="r"/>
                      <a:r>
                        <a:rPr lang="ro-RO" sz="1400" b="1" dirty="0"/>
                        <a:t>19 536,00</a:t>
                      </a:r>
                    </a:p>
                  </a:txBody>
                  <a:tcPr/>
                </a:tc>
                <a:tc>
                  <a:txBody>
                    <a:bodyPr/>
                    <a:lstStyle/>
                    <a:p>
                      <a:pPr algn="r"/>
                      <a:r>
                        <a:rPr lang="ro-RO" sz="1400" b="1" dirty="0"/>
                        <a:t>19 040,00</a:t>
                      </a:r>
                    </a:p>
                  </a:txBody>
                  <a:tcPr/>
                </a:tc>
                <a:tc>
                  <a:txBody>
                    <a:bodyPr/>
                    <a:lstStyle/>
                    <a:p>
                      <a:pPr algn="r"/>
                      <a:r>
                        <a:rPr lang="ro-RO" sz="1400" b="1" dirty="0"/>
                        <a:t>496,00</a:t>
                      </a:r>
                    </a:p>
                  </a:txBody>
                  <a:tcPr/>
                </a:tc>
                <a:tc>
                  <a:txBody>
                    <a:bodyPr/>
                    <a:lstStyle/>
                    <a:p>
                      <a:pPr algn="ctr"/>
                      <a:r>
                        <a:rPr lang="ro-RO" sz="1400" b="1" dirty="0"/>
                        <a:t>97 %</a:t>
                      </a:r>
                    </a:p>
                  </a:txBody>
                  <a:tcPr/>
                </a:tc>
                <a:extLst>
                  <a:ext uri="{0D108BD9-81ED-4DB2-BD59-A6C34878D82A}">
                    <a16:rowId xmlns:a16="http://schemas.microsoft.com/office/drawing/2014/main" val="42861214"/>
                  </a:ext>
                </a:extLst>
              </a:tr>
              <a:tr h="830014">
                <a:tc>
                  <a:txBody>
                    <a:bodyPr/>
                    <a:lstStyle/>
                    <a:p>
                      <a:pPr algn="r"/>
                      <a:r>
                        <a:rPr lang="ro-RO" sz="1400" b="1" dirty="0"/>
                        <a:t>4.</a:t>
                      </a:r>
                    </a:p>
                  </a:txBody>
                  <a:tcPr/>
                </a:tc>
                <a:tc>
                  <a:txBody>
                    <a:bodyPr/>
                    <a:lstStyle/>
                    <a:p>
                      <a:r>
                        <a:rPr lang="ro-RO" sz="1400" b="1" dirty="0"/>
                        <a:t>Taxa de salubrizare</a:t>
                      </a:r>
                    </a:p>
                    <a:p>
                      <a:pPr algn="r"/>
                      <a:endParaRPr lang="ro-RO" sz="1400" b="1" dirty="0"/>
                    </a:p>
                    <a:p>
                      <a:pPr algn="r"/>
                      <a:r>
                        <a:rPr lang="ro-RO" sz="1400" b="1" dirty="0">
                          <a:solidFill>
                            <a:srgbClr val="C00000"/>
                          </a:solidFill>
                        </a:rPr>
                        <a:t>Total:</a:t>
                      </a:r>
                    </a:p>
                  </a:txBody>
                  <a:tcPr/>
                </a:tc>
                <a:tc>
                  <a:txBody>
                    <a:bodyPr/>
                    <a:lstStyle/>
                    <a:p>
                      <a:pPr algn="r"/>
                      <a:r>
                        <a:rPr lang="ro-RO" sz="1400" b="1" dirty="0"/>
                        <a:t>197 400,00</a:t>
                      </a:r>
                    </a:p>
                    <a:p>
                      <a:pPr algn="r"/>
                      <a:endParaRPr lang="ro-RO" sz="1400" b="1" dirty="0"/>
                    </a:p>
                    <a:p>
                      <a:pPr algn="r"/>
                      <a:r>
                        <a:rPr lang="ro-RO" sz="1400" b="1" dirty="0">
                          <a:solidFill>
                            <a:srgbClr val="C00000"/>
                          </a:solidFill>
                        </a:rPr>
                        <a:t>387 125,00</a:t>
                      </a:r>
                    </a:p>
                  </a:txBody>
                  <a:tcPr/>
                </a:tc>
                <a:tc>
                  <a:txBody>
                    <a:bodyPr/>
                    <a:lstStyle/>
                    <a:p>
                      <a:pPr algn="r"/>
                      <a:r>
                        <a:rPr lang="ro-RO" sz="1400" b="1" dirty="0"/>
                        <a:t>195 250,00</a:t>
                      </a:r>
                    </a:p>
                    <a:p>
                      <a:pPr algn="r"/>
                      <a:endParaRPr lang="ro-RO" sz="1400" b="1" dirty="0"/>
                    </a:p>
                    <a:p>
                      <a:pPr algn="r"/>
                      <a:r>
                        <a:rPr lang="ro-RO" sz="1400" b="1" dirty="0">
                          <a:solidFill>
                            <a:srgbClr val="C00000"/>
                          </a:solidFill>
                        </a:rPr>
                        <a:t>379 761,85</a:t>
                      </a:r>
                    </a:p>
                  </a:txBody>
                  <a:tcPr/>
                </a:tc>
                <a:tc>
                  <a:txBody>
                    <a:bodyPr/>
                    <a:lstStyle/>
                    <a:p>
                      <a:pPr algn="r"/>
                      <a:r>
                        <a:rPr lang="ro-RO" sz="1400" b="1" dirty="0"/>
                        <a:t>2 150,00</a:t>
                      </a:r>
                    </a:p>
                    <a:p>
                      <a:pPr algn="r"/>
                      <a:endParaRPr lang="ro-RO" sz="1400" b="1" dirty="0"/>
                    </a:p>
                    <a:p>
                      <a:pPr algn="r"/>
                      <a:r>
                        <a:rPr lang="ro-RO" sz="1400" b="1" dirty="0">
                          <a:solidFill>
                            <a:srgbClr val="C00000"/>
                          </a:solidFill>
                        </a:rPr>
                        <a:t>7 362,00</a:t>
                      </a:r>
                    </a:p>
                  </a:txBody>
                  <a:tcPr/>
                </a:tc>
                <a:tc>
                  <a:txBody>
                    <a:bodyPr/>
                    <a:lstStyle/>
                    <a:p>
                      <a:pPr algn="ctr"/>
                      <a:r>
                        <a:rPr lang="ro-RO" sz="1400" b="1" dirty="0"/>
                        <a:t>99 %</a:t>
                      </a:r>
                    </a:p>
                    <a:p>
                      <a:pPr algn="ctr"/>
                      <a:endParaRPr lang="ro-RO" sz="1400" b="1" dirty="0"/>
                    </a:p>
                    <a:p>
                      <a:pPr algn="ctr"/>
                      <a:r>
                        <a:rPr lang="ro-RO" sz="1400" b="1" dirty="0">
                          <a:solidFill>
                            <a:srgbClr val="C00000"/>
                          </a:solidFill>
                        </a:rPr>
                        <a:t>98 %</a:t>
                      </a:r>
                    </a:p>
                    <a:p>
                      <a:pPr algn="ctr"/>
                      <a:endParaRPr lang="ro-RO" sz="1400" b="1" dirty="0"/>
                    </a:p>
                  </a:txBody>
                  <a:tcPr/>
                </a:tc>
                <a:extLst>
                  <a:ext uri="{0D108BD9-81ED-4DB2-BD59-A6C34878D82A}">
                    <a16:rowId xmlns:a16="http://schemas.microsoft.com/office/drawing/2014/main" val="3041796641"/>
                  </a:ext>
                </a:extLst>
              </a:tr>
            </a:tbl>
          </a:graphicData>
        </a:graphic>
      </p:graphicFrame>
    </p:spTree>
    <p:extLst>
      <p:ext uri="{BB962C8B-B14F-4D97-AF65-F5344CB8AC3E}">
        <p14:creationId xmlns:p14="http://schemas.microsoft.com/office/powerpoint/2010/main" val="2982582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F7E35FD3-BA29-6A43-AFEC-C0FB3DA6D2A1}"/>
              </a:ext>
            </a:extLst>
          </p:cNvPr>
          <p:cNvSpPr>
            <a:spLocks noGrp="1"/>
          </p:cNvSpPr>
          <p:nvPr>
            <p:ph type="title"/>
          </p:nvPr>
        </p:nvSpPr>
        <p:spPr>
          <a:xfrm>
            <a:off x="582706" y="274638"/>
            <a:ext cx="8104094" cy="487362"/>
          </a:xfrm>
          <a:solidFill>
            <a:schemeClr val="bg2"/>
          </a:solidFill>
        </p:spPr>
        <p:txBody>
          <a:bodyPr>
            <a:noAutofit/>
          </a:bodyPr>
          <a:lstStyle/>
          <a:p>
            <a:r>
              <a:rPr lang="ro-RO" sz="2400" b="1" dirty="0"/>
              <a:t>Recrutare și încorporare - 2025</a:t>
            </a:r>
            <a:endParaRPr lang="ro-RO" sz="2400" dirty="0"/>
          </a:p>
        </p:txBody>
      </p:sp>
      <p:sp>
        <p:nvSpPr>
          <p:cNvPr id="4" name="CasetăText 3">
            <a:extLst>
              <a:ext uri="{FF2B5EF4-FFF2-40B4-BE49-F238E27FC236}">
                <a16:creationId xmlns:a16="http://schemas.microsoft.com/office/drawing/2014/main" id="{787E7704-482B-B68D-B02E-84D6719C2A78}"/>
              </a:ext>
            </a:extLst>
          </p:cNvPr>
          <p:cNvSpPr txBox="1"/>
          <p:nvPr/>
        </p:nvSpPr>
        <p:spPr>
          <a:xfrm>
            <a:off x="582705" y="941294"/>
            <a:ext cx="8104095" cy="5681684"/>
          </a:xfrm>
          <a:prstGeom prst="rect">
            <a:avLst/>
          </a:prstGeom>
          <a:solidFill>
            <a:schemeClr val="bg2"/>
          </a:solidFill>
        </p:spPr>
        <p:txBody>
          <a:bodyPr wrap="square">
            <a:spAutoFit/>
          </a:bodyPr>
          <a:lstStyle/>
          <a:p>
            <a:pPr marL="285750" indent="-285750">
              <a:lnSpc>
                <a:spcPct val="150000"/>
              </a:lnSpc>
              <a:buFont typeface="Arial" panose="020B0604020202020204" pitchFamily="34" charset="0"/>
              <a:buChar char="•"/>
            </a:pPr>
            <a:r>
              <a:rPr lang="ro-RO" sz="1600" b="1" dirty="0"/>
              <a:t>Serviciul de recrutare și încorporare din cadrul primăriei și-a desfășurat activitatea în conformitate cu prevederile legislației în vigoare privind evidența militară și organizarea serviciului militar</a:t>
            </a:r>
          </a:p>
          <a:p>
            <a:pPr marL="285750" indent="-285750">
              <a:lnSpc>
                <a:spcPct val="150000"/>
              </a:lnSpc>
              <a:buFont typeface="Arial" panose="020B0604020202020204" pitchFamily="34" charset="0"/>
              <a:buChar char="•"/>
            </a:pPr>
            <a:r>
              <a:rPr lang="ro-RO" sz="1600" b="1" dirty="0"/>
              <a:t>Pe parcursul anului 2025, a fost asigurată ținerea și actualizarea evidenței militare a recruților și rezerviștilor domiciliați pe teritoriul localității</a:t>
            </a:r>
          </a:p>
          <a:p>
            <a:pPr marL="285750" indent="-285750">
              <a:lnSpc>
                <a:spcPct val="150000"/>
              </a:lnSpc>
              <a:buFont typeface="Arial" panose="020B0604020202020204" pitchFamily="34" charset="0"/>
              <a:buChar char="•"/>
            </a:pPr>
            <a:r>
              <a:rPr lang="ro-RO" sz="1600" b="1" dirty="0"/>
              <a:t>Serviciul a participat la organizarea și desfășurarea campaniilor de recrutare (primăvară–toamnă), prin:</a:t>
            </a:r>
          </a:p>
          <a:p>
            <a:pPr marL="628650" indent="-361950">
              <a:lnSpc>
                <a:spcPct val="150000"/>
              </a:lnSpc>
              <a:buFont typeface="Wingdings" panose="05000000000000000000" pitchFamily="2" charset="2"/>
              <a:buChar char="ü"/>
            </a:pPr>
            <a:r>
              <a:rPr lang="ro-RO" sz="1600" b="1" dirty="0"/>
              <a:t>înmânarea citațiilor recruților;</a:t>
            </a:r>
          </a:p>
          <a:p>
            <a:pPr marL="628650" indent="-361950">
              <a:lnSpc>
                <a:spcPct val="150000"/>
              </a:lnSpc>
              <a:buFont typeface="Wingdings" panose="05000000000000000000" pitchFamily="2" charset="2"/>
              <a:buChar char="ü"/>
            </a:pPr>
            <a:r>
              <a:rPr lang="ro-RO" sz="1600" b="1" dirty="0"/>
              <a:t>monitorizarea prezentării acestora la comisia medico-militară;</a:t>
            </a:r>
          </a:p>
          <a:p>
            <a:pPr marL="628650" indent="-361950">
              <a:lnSpc>
                <a:spcPct val="150000"/>
              </a:lnSpc>
              <a:buFont typeface="Wingdings" panose="05000000000000000000" pitchFamily="2" charset="2"/>
              <a:buChar char="ü"/>
            </a:pPr>
            <a:r>
              <a:rPr lang="ro-RO" sz="1600" b="1" dirty="0"/>
              <a:t>colaborarea cu centrul militar teritorial.</a:t>
            </a:r>
          </a:p>
          <a:p>
            <a:pPr marL="285750" indent="-285750">
              <a:lnSpc>
                <a:spcPct val="150000"/>
              </a:lnSpc>
              <a:buFont typeface="Arial" panose="020B0604020202020204" pitchFamily="34" charset="0"/>
              <a:buChar char="•"/>
            </a:pPr>
            <a:r>
              <a:rPr lang="ro-RO" sz="1600" b="1" dirty="0"/>
              <a:t>Activitățile s-au desfășurat conform graficelor stabilite</a:t>
            </a:r>
          </a:p>
          <a:p>
            <a:pPr marL="285750" indent="-285750">
              <a:lnSpc>
                <a:spcPct val="150000"/>
              </a:lnSpc>
              <a:buFont typeface="Arial" panose="020B0604020202020204" pitchFamily="34" charset="0"/>
              <a:buChar char="•"/>
            </a:pPr>
            <a:r>
              <a:rPr lang="ro-RO" sz="1600" b="1" dirty="0"/>
              <a:t>Pe parcursul anului 2025, 13 tineri născuți în anul 2009 au trecut examenul medical preliminar și expertiza medico-militară</a:t>
            </a:r>
          </a:p>
          <a:p>
            <a:pPr marL="285750" indent="-285750">
              <a:lnSpc>
                <a:spcPct val="150000"/>
              </a:lnSpc>
              <a:buFont typeface="Arial" panose="020B0604020202020204" pitchFamily="34" charset="0"/>
              <a:buChar char="•"/>
            </a:pPr>
            <a:r>
              <a:rPr lang="ro-RO" sz="1600" b="1" dirty="0"/>
              <a:t>În anul 2025 au fost încorporați 2 tineri din satul Bravicea pentru îndeplinirea serviciului militar în termen</a:t>
            </a:r>
          </a:p>
        </p:txBody>
      </p:sp>
    </p:spTree>
    <p:extLst>
      <p:ext uri="{BB962C8B-B14F-4D97-AF65-F5344CB8AC3E}">
        <p14:creationId xmlns:p14="http://schemas.microsoft.com/office/powerpoint/2010/main" val="2183798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E63A4922-B7F4-AF7F-EA51-38CE13EC1DF4}"/>
              </a:ext>
            </a:extLst>
          </p:cNvPr>
          <p:cNvSpPr>
            <a:spLocks noGrp="1"/>
          </p:cNvSpPr>
          <p:nvPr>
            <p:ph type="title"/>
          </p:nvPr>
        </p:nvSpPr>
        <p:spPr>
          <a:xfrm>
            <a:off x="510986" y="62753"/>
            <a:ext cx="8175809" cy="340659"/>
          </a:xfrm>
          <a:solidFill>
            <a:schemeClr val="accent2">
              <a:lumMod val="20000"/>
              <a:lumOff val="80000"/>
            </a:schemeClr>
          </a:solidFill>
        </p:spPr>
        <p:txBody>
          <a:bodyPr>
            <a:noAutofit/>
          </a:bodyPr>
          <a:lstStyle/>
          <a:p>
            <a:br>
              <a:rPr lang="ro-RO" sz="2000" b="1" dirty="0"/>
            </a:br>
            <a:r>
              <a:rPr lang="it-IT" sz="2000" b="1" dirty="0"/>
              <a:t>Serviciul Teritorial de Salvatori și Pompieri - 202</a:t>
            </a:r>
            <a:r>
              <a:rPr lang="ro-RO" sz="2000" b="1" dirty="0"/>
              <a:t>5</a:t>
            </a:r>
            <a:br>
              <a:rPr lang="it-IT" sz="2000" dirty="0"/>
            </a:br>
            <a:endParaRPr lang="ro-RO" sz="2000" b="1" noProof="0" dirty="0">
              <a:latin typeface="+mn-lt"/>
            </a:endParaRPr>
          </a:p>
        </p:txBody>
      </p:sp>
      <p:graphicFrame>
        <p:nvGraphicFramePr>
          <p:cNvPr id="4" name="Tabel 3">
            <a:extLst>
              <a:ext uri="{FF2B5EF4-FFF2-40B4-BE49-F238E27FC236}">
                <a16:creationId xmlns:a16="http://schemas.microsoft.com/office/drawing/2014/main" id="{200969D7-5FA4-8A9F-CBCD-D237D2EA8E97}"/>
              </a:ext>
            </a:extLst>
          </p:cNvPr>
          <p:cNvGraphicFramePr>
            <a:graphicFrameLocks noGrp="1"/>
          </p:cNvGraphicFramePr>
          <p:nvPr>
            <p:extLst>
              <p:ext uri="{D42A27DB-BD31-4B8C-83A1-F6EECF244321}">
                <p14:modId xmlns:p14="http://schemas.microsoft.com/office/powerpoint/2010/main" val="264091630"/>
              </p:ext>
            </p:extLst>
          </p:nvPr>
        </p:nvGraphicFramePr>
        <p:xfrm>
          <a:off x="510987" y="3384566"/>
          <a:ext cx="8175809" cy="2856735"/>
        </p:xfrm>
        <a:graphic>
          <a:graphicData uri="http://schemas.openxmlformats.org/drawingml/2006/table">
            <a:tbl>
              <a:tblPr firstRow="1" bandRow="1">
                <a:tableStyleId>{5C22544A-7EE6-4342-B048-85BDC9FD1C3A}</a:tableStyleId>
              </a:tblPr>
              <a:tblGrid>
                <a:gridCol w="1252314">
                  <a:extLst>
                    <a:ext uri="{9D8B030D-6E8A-4147-A177-3AD203B41FA5}">
                      <a16:colId xmlns:a16="http://schemas.microsoft.com/office/drawing/2014/main" val="1738961610"/>
                    </a:ext>
                  </a:extLst>
                </a:gridCol>
                <a:gridCol w="1484724">
                  <a:extLst>
                    <a:ext uri="{9D8B030D-6E8A-4147-A177-3AD203B41FA5}">
                      <a16:colId xmlns:a16="http://schemas.microsoft.com/office/drawing/2014/main" val="41133442"/>
                    </a:ext>
                  </a:extLst>
                </a:gridCol>
                <a:gridCol w="971550">
                  <a:extLst>
                    <a:ext uri="{9D8B030D-6E8A-4147-A177-3AD203B41FA5}">
                      <a16:colId xmlns:a16="http://schemas.microsoft.com/office/drawing/2014/main" val="2175923699"/>
                    </a:ext>
                  </a:extLst>
                </a:gridCol>
                <a:gridCol w="969983">
                  <a:extLst>
                    <a:ext uri="{9D8B030D-6E8A-4147-A177-3AD203B41FA5}">
                      <a16:colId xmlns:a16="http://schemas.microsoft.com/office/drawing/2014/main" val="4165673354"/>
                    </a:ext>
                  </a:extLst>
                </a:gridCol>
                <a:gridCol w="1165746">
                  <a:extLst>
                    <a:ext uri="{9D8B030D-6E8A-4147-A177-3AD203B41FA5}">
                      <a16:colId xmlns:a16="http://schemas.microsoft.com/office/drawing/2014/main" val="2663401150"/>
                    </a:ext>
                  </a:extLst>
                </a:gridCol>
                <a:gridCol w="1165746">
                  <a:extLst>
                    <a:ext uri="{9D8B030D-6E8A-4147-A177-3AD203B41FA5}">
                      <a16:colId xmlns:a16="http://schemas.microsoft.com/office/drawing/2014/main" val="2686757398"/>
                    </a:ext>
                  </a:extLst>
                </a:gridCol>
                <a:gridCol w="1165746">
                  <a:extLst>
                    <a:ext uri="{9D8B030D-6E8A-4147-A177-3AD203B41FA5}">
                      <a16:colId xmlns:a16="http://schemas.microsoft.com/office/drawing/2014/main" val="2219666104"/>
                    </a:ext>
                  </a:extLst>
                </a:gridCol>
              </a:tblGrid>
              <a:tr h="296415">
                <a:tc>
                  <a:txBody>
                    <a:bodyPr/>
                    <a:lstStyle/>
                    <a:p>
                      <a:pPr algn="ctr"/>
                      <a:r>
                        <a:rPr lang="ro-RO" sz="1200" noProof="0" dirty="0"/>
                        <a:t>Localitatea</a:t>
                      </a:r>
                    </a:p>
                  </a:txBody>
                  <a:tcPr anchor="ctr"/>
                </a:tc>
                <a:tc>
                  <a:txBody>
                    <a:bodyPr/>
                    <a:lstStyle/>
                    <a:p>
                      <a:pPr algn="ctr"/>
                      <a:r>
                        <a:rPr lang="ro-RO" sz="1200" dirty="0"/>
                        <a:t>Case de locuit</a:t>
                      </a:r>
                    </a:p>
                  </a:txBody>
                  <a:tcPr anchor="ctr"/>
                </a:tc>
                <a:tc>
                  <a:txBody>
                    <a:bodyPr/>
                    <a:lstStyle/>
                    <a:p>
                      <a:pPr algn="ctr"/>
                      <a:r>
                        <a:rPr lang="ro-RO" sz="1200" dirty="0"/>
                        <a:t>Vegetație</a:t>
                      </a:r>
                    </a:p>
                  </a:txBody>
                  <a:tcPr anchor="ctr"/>
                </a:tc>
                <a:tc>
                  <a:txBody>
                    <a:bodyPr/>
                    <a:lstStyle/>
                    <a:p>
                      <a:pPr algn="ctr"/>
                      <a:r>
                        <a:rPr lang="ro-RO" sz="1200" dirty="0"/>
                        <a:t>Gunoi</a:t>
                      </a:r>
                    </a:p>
                  </a:txBody>
                  <a:tcPr anchor="ctr"/>
                </a:tc>
                <a:tc>
                  <a:txBody>
                    <a:bodyPr/>
                    <a:lstStyle/>
                    <a:p>
                      <a:pPr algn="ctr"/>
                      <a:r>
                        <a:rPr lang="ro-RO" sz="1200" dirty="0"/>
                        <a:t>Depozit, garaj</a:t>
                      </a:r>
                    </a:p>
                  </a:txBody>
                  <a:tcPr anchor="ctr"/>
                </a:tc>
                <a:tc>
                  <a:txBody>
                    <a:bodyPr/>
                    <a:lstStyle/>
                    <a:p>
                      <a:pPr algn="ctr"/>
                      <a:r>
                        <a:rPr lang="ro-RO" sz="1200" dirty="0"/>
                        <a:t>Apeluri false</a:t>
                      </a:r>
                    </a:p>
                  </a:txBody>
                  <a:tcPr anchor="ctr"/>
                </a:tc>
                <a:tc>
                  <a:txBody>
                    <a:bodyPr/>
                    <a:lstStyle/>
                    <a:p>
                      <a:pPr algn="ctr"/>
                      <a:r>
                        <a:rPr lang="ro-RO" sz="1200" dirty="0"/>
                        <a:t>Total ieșiri</a:t>
                      </a:r>
                    </a:p>
                  </a:txBody>
                  <a:tcPr anchor="ctr"/>
                </a:tc>
                <a:extLst>
                  <a:ext uri="{0D108BD9-81ED-4DB2-BD59-A6C34878D82A}">
                    <a16:rowId xmlns:a16="http://schemas.microsoft.com/office/drawing/2014/main" val="3548526193"/>
                  </a:ext>
                </a:extLst>
              </a:tr>
              <a:tr h="590432">
                <a:tc>
                  <a:txBody>
                    <a:bodyPr/>
                    <a:lstStyle/>
                    <a:p>
                      <a:pPr algn="ctr"/>
                      <a:r>
                        <a:rPr lang="ro-RO" sz="1200" b="1" dirty="0">
                          <a:latin typeface="+mn-lt"/>
                        </a:rPr>
                        <a:t>Bravicea</a:t>
                      </a:r>
                    </a:p>
                  </a:txBody>
                  <a:tcPr anchor="ctr">
                    <a:solidFill>
                      <a:schemeClr val="accent2">
                        <a:lumMod val="20000"/>
                        <a:lumOff val="80000"/>
                      </a:schemeClr>
                    </a:solidFill>
                  </a:tcPr>
                </a:tc>
                <a:tc>
                  <a:txBody>
                    <a:bodyPr/>
                    <a:lstStyle/>
                    <a:p>
                      <a:pPr algn="ctr"/>
                      <a:r>
                        <a:rPr lang="ro-RO" sz="1200" b="1" dirty="0"/>
                        <a:t>6</a:t>
                      </a:r>
                    </a:p>
                    <a:p>
                      <a:pPr algn="ctr"/>
                      <a:r>
                        <a:rPr lang="ro-RO" sz="1200" b="1" dirty="0"/>
                        <a:t>1 (simulare incendiu școala)</a:t>
                      </a:r>
                    </a:p>
                  </a:txBody>
                  <a:tcPr anchor="ctr">
                    <a:solidFill>
                      <a:schemeClr val="accent2">
                        <a:lumMod val="20000"/>
                        <a:lumOff val="80000"/>
                      </a:schemeClr>
                    </a:solidFill>
                  </a:tcPr>
                </a:tc>
                <a:tc>
                  <a:txBody>
                    <a:bodyPr/>
                    <a:lstStyle/>
                    <a:p>
                      <a:pPr algn="ctr"/>
                      <a:r>
                        <a:rPr lang="ro-RO" sz="1200" b="1" dirty="0"/>
                        <a:t>14</a:t>
                      </a:r>
                    </a:p>
                  </a:txBody>
                  <a:tcPr anchor="ctr">
                    <a:solidFill>
                      <a:schemeClr val="accent2">
                        <a:lumMod val="20000"/>
                        <a:lumOff val="80000"/>
                      </a:schemeClr>
                    </a:solidFill>
                  </a:tcPr>
                </a:tc>
                <a:tc>
                  <a:txBody>
                    <a:bodyPr/>
                    <a:lstStyle/>
                    <a:p>
                      <a:pPr algn="ctr"/>
                      <a:r>
                        <a:rPr lang="ro-RO" sz="1200" b="1" dirty="0"/>
                        <a:t>12</a:t>
                      </a:r>
                    </a:p>
                  </a:txBody>
                  <a:tcPr anchor="ctr">
                    <a:solidFill>
                      <a:schemeClr val="accent2">
                        <a:lumMod val="20000"/>
                        <a:lumOff val="80000"/>
                      </a:schemeClr>
                    </a:solidFill>
                  </a:tcPr>
                </a:tc>
                <a:tc>
                  <a:txBody>
                    <a:bodyPr/>
                    <a:lstStyle/>
                    <a:p>
                      <a:pPr algn="ctr"/>
                      <a:r>
                        <a:rPr lang="ro-RO" sz="1200" b="1" dirty="0"/>
                        <a:t>–</a:t>
                      </a:r>
                    </a:p>
                  </a:txBody>
                  <a:tcPr anchor="ctr">
                    <a:solidFill>
                      <a:schemeClr val="accent2">
                        <a:lumMod val="20000"/>
                        <a:lumOff val="80000"/>
                      </a:schemeClr>
                    </a:solidFill>
                  </a:tcPr>
                </a:tc>
                <a:tc>
                  <a:txBody>
                    <a:bodyPr/>
                    <a:lstStyle/>
                    <a:p>
                      <a:pPr algn="ctr"/>
                      <a:r>
                        <a:rPr lang="ro-RO" sz="1200" b="1" dirty="0"/>
                        <a:t>–</a:t>
                      </a:r>
                    </a:p>
                  </a:txBody>
                  <a:tcPr anchor="ctr">
                    <a:solidFill>
                      <a:schemeClr val="accent2">
                        <a:lumMod val="20000"/>
                        <a:lumOff val="80000"/>
                      </a:schemeClr>
                    </a:solidFill>
                  </a:tcPr>
                </a:tc>
                <a:tc>
                  <a:txBody>
                    <a:bodyPr/>
                    <a:lstStyle/>
                    <a:p>
                      <a:pPr algn="ctr"/>
                      <a:r>
                        <a:rPr lang="ro-RO" sz="1200" b="1" dirty="0"/>
                        <a:t>33</a:t>
                      </a:r>
                    </a:p>
                  </a:txBody>
                  <a:tcPr anchor="ctr">
                    <a:solidFill>
                      <a:schemeClr val="accent2">
                        <a:lumMod val="20000"/>
                        <a:lumOff val="80000"/>
                      </a:schemeClr>
                    </a:solidFill>
                  </a:tcPr>
                </a:tc>
                <a:extLst>
                  <a:ext uri="{0D108BD9-81ED-4DB2-BD59-A6C34878D82A}">
                    <a16:rowId xmlns:a16="http://schemas.microsoft.com/office/drawing/2014/main" val="249490791"/>
                  </a:ext>
                </a:extLst>
              </a:tr>
              <a:tr h="590432">
                <a:tc>
                  <a:txBody>
                    <a:bodyPr/>
                    <a:lstStyle/>
                    <a:p>
                      <a:pPr algn="ctr"/>
                      <a:r>
                        <a:rPr lang="ro-RO" sz="1200" b="1" dirty="0">
                          <a:latin typeface="+mn-lt"/>
                        </a:rPr>
                        <a:t>Țibirica</a:t>
                      </a:r>
                    </a:p>
                  </a:txBody>
                  <a:tcPr anchor="ctr">
                    <a:solidFill>
                      <a:schemeClr val="accent3">
                        <a:lumMod val="20000"/>
                        <a:lumOff val="80000"/>
                      </a:schemeClr>
                    </a:solidFill>
                  </a:tcPr>
                </a:tc>
                <a:tc>
                  <a:txBody>
                    <a:bodyPr/>
                    <a:lstStyle/>
                    <a:p>
                      <a:pPr algn="ctr"/>
                      <a:r>
                        <a:rPr lang="ro-RO" sz="1200" b="1" dirty="0"/>
                        <a:t>1</a:t>
                      </a:r>
                    </a:p>
                    <a:p>
                      <a:pPr algn="ctr"/>
                      <a:r>
                        <a:rPr lang="ro-RO" sz="1200" b="1" dirty="0"/>
                        <a:t>1 (simulare incendiu școala)</a:t>
                      </a:r>
                    </a:p>
                  </a:txBody>
                  <a:tcPr anchor="ctr">
                    <a:solidFill>
                      <a:schemeClr val="accent3">
                        <a:lumMod val="20000"/>
                        <a:lumOff val="80000"/>
                      </a:schemeClr>
                    </a:solidFill>
                  </a:tcPr>
                </a:tc>
                <a:tc>
                  <a:txBody>
                    <a:bodyPr/>
                    <a:lstStyle/>
                    <a:p>
                      <a:pPr algn="ctr"/>
                      <a:r>
                        <a:rPr lang="ro-RO" sz="1200" b="1" dirty="0"/>
                        <a:t>7</a:t>
                      </a:r>
                    </a:p>
                  </a:txBody>
                  <a:tcPr anchor="ctr">
                    <a:solidFill>
                      <a:schemeClr val="accent3">
                        <a:lumMod val="20000"/>
                        <a:lumOff val="80000"/>
                      </a:schemeClr>
                    </a:solidFill>
                  </a:tcPr>
                </a:tc>
                <a:tc>
                  <a:txBody>
                    <a:bodyPr/>
                    <a:lstStyle/>
                    <a:p>
                      <a:pPr algn="ctr"/>
                      <a:r>
                        <a:rPr lang="ro-RO" sz="1200" b="1" dirty="0"/>
                        <a:t>7</a:t>
                      </a:r>
                    </a:p>
                  </a:txBody>
                  <a:tcPr anchor="ctr">
                    <a:solidFill>
                      <a:schemeClr val="accent3">
                        <a:lumMod val="20000"/>
                        <a:lumOff val="80000"/>
                      </a:schemeClr>
                    </a:solidFill>
                  </a:tcPr>
                </a:tc>
                <a:tc>
                  <a:txBody>
                    <a:bodyPr/>
                    <a:lstStyle/>
                    <a:p>
                      <a:pPr algn="ctr"/>
                      <a:r>
                        <a:rPr lang="ro-RO" sz="1200" b="1" dirty="0"/>
                        <a:t>–</a:t>
                      </a:r>
                    </a:p>
                  </a:txBody>
                  <a:tcPr anchor="ctr">
                    <a:solidFill>
                      <a:schemeClr val="accent3">
                        <a:lumMod val="20000"/>
                        <a:lumOff val="80000"/>
                      </a:schemeClr>
                    </a:solidFill>
                  </a:tcPr>
                </a:tc>
                <a:tc>
                  <a:txBody>
                    <a:bodyPr/>
                    <a:lstStyle/>
                    <a:p>
                      <a:pPr algn="ctr"/>
                      <a:r>
                        <a:rPr lang="ro-RO" sz="1200" b="1" dirty="0"/>
                        <a:t>1</a:t>
                      </a:r>
                    </a:p>
                  </a:txBody>
                  <a:tcPr anchor="ctr">
                    <a:solidFill>
                      <a:schemeClr val="accent3">
                        <a:lumMod val="20000"/>
                        <a:lumOff val="80000"/>
                      </a:schemeClr>
                    </a:solidFill>
                  </a:tcPr>
                </a:tc>
                <a:tc>
                  <a:txBody>
                    <a:bodyPr/>
                    <a:lstStyle/>
                    <a:p>
                      <a:pPr algn="ctr"/>
                      <a:r>
                        <a:rPr lang="ro-RO" sz="1200" b="1" dirty="0"/>
                        <a:t>17</a:t>
                      </a:r>
                    </a:p>
                  </a:txBody>
                  <a:tcPr anchor="ctr">
                    <a:solidFill>
                      <a:schemeClr val="accent3">
                        <a:lumMod val="20000"/>
                        <a:lumOff val="80000"/>
                      </a:schemeClr>
                    </a:solidFill>
                  </a:tcPr>
                </a:tc>
                <a:extLst>
                  <a:ext uri="{0D108BD9-81ED-4DB2-BD59-A6C34878D82A}">
                    <a16:rowId xmlns:a16="http://schemas.microsoft.com/office/drawing/2014/main" val="904575541"/>
                  </a:ext>
                </a:extLst>
              </a:tr>
              <a:tr h="421737">
                <a:tc>
                  <a:txBody>
                    <a:bodyPr/>
                    <a:lstStyle/>
                    <a:p>
                      <a:pPr algn="ctr"/>
                      <a:r>
                        <a:rPr lang="ro-RO" sz="1200" b="1" dirty="0">
                          <a:latin typeface="+mn-lt"/>
                        </a:rPr>
                        <a:t>Meleșeni</a:t>
                      </a:r>
                    </a:p>
                  </a:txBody>
                  <a:tcPr anchor="ctr">
                    <a:solidFill>
                      <a:schemeClr val="accent1">
                        <a:lumMod val="20000"/>
                        <a:lumOff val="80000"/>
                      </a:schemeClr>
                    </a:solidFill>
                  </a:tcPr>
                </a:tc>
                <a:tc>
                  <a:txBody>
                    <a:bodyPr/>
                    <a:lstStyle/>
                    <a:p>
                      <a:pPr algn="ctr"/>
                      <a:r>
                        <a:rPr lang="ro-RO" sz="1200" b="1" dirty="0"/>
                        <a:t>1</a:t>
                      </a:r>
                    </a:p>
                  </a:txBody>
                  <a:tcPr anchor="ctr">
                    <a:solidFill>
                      <a:schemeClr val="accent1">
                        <a:lumMod val="20000"/>
                        <a:lumOff val="80000"/>
                      </a:schemeClr>
                    </a:solidFill>
                  </a:tcPr>
                </a:tc>
                <a:tc>
                  <a:txBody>
                    <a:bodyPr/>
                    <a:lstStyle/>
                    <a:p>
                      <a:pPr algn="ctr"/>
                      <a:r>
                        <a:rPr lang="ro-RO" sz="1200" b="1" dirty="0"/>
                        <a:t>6</a:t>
                      </a:r>
                    </a:p>
                  </a:txBody>
                  <a:tcPr anchor="ctr">
                    <a:solidFill>
                      <a:schemeClr val="accent1">
                        <a:lumMod val="20000"/>
                        <a:lumOff val="80000"/>
                      </a:schemeClr>
                    </a:solidFill>
                  </a:tcPr>
                </a:tc>
                <a:tc>
                  <a:txBody>
                    <a:bodyPr/>
                    <a:lstStyle/>
                    <a:p>
                      <a:pPr algn="ctr"/>
                      <a:r>
                        <a:rPr lang="ro-RO" sz="1200" b="1" dirty="0"/>
                        <a:t>2 </a:t>
                      </a:r>
                    </a:p>
                    <a:p>
                      <a:pPr algn="ctr"/>
                      <a:r>
                        <a:rPr lang="ro-RO" sz="1200" b="1" dirty="0"/>
                        <a:t>2 (fân)</a:t>
                      </a:r>
                    </a:p>
                  </a:txBody>
                  <a:tcPr anchor="ctr">
                    <a:solidFill>
                      <a:schemeClr val="accent1">
                        <a:lumMod val="20000"/>
                        <a:lumOff val="80000"/>
                      </a:schemeClr>
                    </a:solidFill>
                  </a:tcPr>
                </a:tc>
                <a:tc>
                  <a:txBody>
                    <a:bodyPr/>
                    <a:lstStyle/>
                    <a:p>
                      <a:pPr algn="ctr"/>
                      <a:r>
                        <a:rPr lang="ro-RO" sz="1200" b="1" dirty="0"/>
                        <a:t>1</a:t>
                      </a:r>
                    </a:p>
                  </a:txBody>
                  <a:tcPr anchor="ctr">
                    <a:solidFill>
                      <a:schemeClr val="accent1">
                        <a:lumMod val="20000"/>
                        <a:lumOff val="80000"/>
                      </a:schemeClr>
                    </a:solidFill>
                  </a:tcPr>
                </a:tc>
                <a:tc>
                  <a:txBody>
                    <a:bodyPr/>
                    <a:lstStyle/>
                    <a:p>
                      <a:pPr algn="ctr"/>
                      <a:r>
                        <a:rPr lang="ro-RO" sz="1200" b="1" dirty="0"/>
                        <a:t>–</a:t>
                      </a:r>
                    </a:p>
                  </a:txBody>
                  <a:tcPr anchor="ctr">
                    <a:solidFill>
                      <a:schemeClr val="accent1">
                        <a:lumMod val="20000"/>
                        <a:lumOff val="80000"/>
                      </a:schemeClr>
                    </a:solidFill>
                  </a:tcPr>
                </a:tc>
                <a:tc>
                  <a:txBody>
                    <a:bodyPr/>
                    <a:lstStyle/>
                    <a:p>
                      <a:pPr algn="ctr"/>
                      <a:r>
                        <a:rPr lang="ro-RO" sz="1200" b="1" dirty="0"/>
                        <a:t>12</a:t>
                      </a:r>
                    </a:p>
                  </a:txBody>
                  <a:tcPr anchor="ctr">
                    <a:solidFill>
                      <a:schemeClr val="accent1">
                        <a:lumMod val="20000"/>
                        <a:lumOff val="80000"/>
                      </a:schemeClr>
                    </a:solidFill>
                  </a:tcPr>
                </a:tc>
                <a:extLst>
                  <a:ext uri="{0D108BD9-81ED-4DB2-BD59-A6C34878D82A}">
                    <a16:rowId xmlns:a16="http://schemas.microsoft.com/office/drawing/2014/main" val="3066193603"/>
                  </a:ext>
                </a:extLst>
              </a:tr>
              <a:tr h="253042">
                <a:tc>
                  <a:txBody>
                    <a:bodyPr/>
                    <a:lstStyle/>
                    <a:p>
                      <a:pPr algn="ctr"/>
                      <a:r>
                        <a:rPr lang="ro-RO" sz="1200" b="1" dirty="0">
                          <a:latin typeface="+mn-lt"/>
                        </a:rPr>
                        <a:t>Săseni</a:t>
                      </a:r>
                    </a:p>
                  </a:txBody>
                  <a:tcPr anchor="ctr">
                    <a:solidFill>
                      <a:schemeClr val="accent6">
                        <a:lumMod val="20000"/>
                        <a:lumOff val="80000"/>
                      </a:schemeClr>
                    </a:solidFill>
                  </a:tcPr>
                </a:tc>
                <a:tc>
                  <a:txBody>
                    <a:bodyPr/>
                    <a:lstStyle/>
                    <a:p>
                      <a:pPr algn="ctr"/>
                      <a:r>
                        <a:rPr lang="ro-RO" sz="1200" b="1" dirty="0"/>
                        <a:t>3</a:t>
                      </a:r>
                    </a:p>
                  </a:txBody>
                  <a:tcPr anchor="ctr">
                    <a:solidFill>
                      <a:schemeClr val="accent6">
                        <a:lumMod val="20000"/>
                        <a:lumOff val="80000"/>
                      </a:schemeClr>
                    </a:solidFill>
                  </a:tcPr>
                </a:tc>
                <a:tc>
                  <a:txBody>
                    <a:bodyPr/>
                    <a:lstStyle/>
                    <a:p>
                      <a:pPr algn="ctr"/>
                      <a:r>
                        <a:rPr lang="ro-RO" sz="1200" b="1" dirty="0"/>
                        <a:t>2</a:t>
                      </a:r>
                    </a:p>
                  </a:txBody>
                  <a:tcPr anchor="ctr">
                    <a:solidFill>
                      <a:schemeClr val="accent6">
                        <a:lumMod val="20000"/>
                        <a:lumOff val="80000"/>
                      </a:schemeClr>
                    </a:solidFill>
                  </a:tcPr>
                </a:tc>
                <a:tc>
                  <a:txBody>
                    <a:bodyPr/>
                    <a:lstStyle/>
                    <a:p>
                      <a:pPr algn="ctr"/>
                      <a:r>
                        <a:rPr lang="ro-RO" sz="1200" b="1" dirty="0"/>
                        <a:t>–</a:t>
                      </a:r>
                    </a:p>
                  </a:txBody>
                  <a:tcPr anchor="ctr">
                    <a:solidFill>
                      <a:schemeClr val="accent6">
                        <a:lumMod val="20000"/>
                        <a:lumOff val="80000"/>
                      </a:schemeClr>
                    </a:solidFill>
                  </a:tcPr>
                </a:tc>
                <a:tc>
                  <a:txBody>
                    <a:bodyPr/>
                    <a:lstStyle/>
                    <a:p>
                      <a:pPr algn="ctr"/>
                      <a:r>
                        <a:rPr lang="ro-RO" sz="1200" b="1" dirty="0"/>
                        <a:t>1</a:t>
                      </a:r>
                    </a:p>
                  </a:txBody>
                  <a:tcPr anchor="ctr">
                    <a:solidFill>
                      <a:schemeClr val="accent6">
                        <a:lumMod val="20000"/>
                        <a:lumOff val="80000"/>
                      </a:schemeClr>
                    </a:solidFill>
                  </a:tcPr>
                </a:tc>
                <a:tc>
                  <a:txBody>
                    <a:bodyPr/>
                    <a:lstStyle/>
                    <a:p>
                      <a:pPr algn="ctr"/>
                      <a:r>
                        <a:rPr lang="ro-RO" sz="1200" b="1" dirty="0"/>
                        <a:t>–</a:t>
                      </a:r>
                    </a:p>
                  </a:txBody>
                  <a:tcPr anchor="ctr">
                    <a:solidFill>
                      <a:schemeClr val="accent6">
                        <a:lumMod val="20000"/>
                        <a:lumOff val="80000"/>
                      </a:schemeClr>
                    </a:solidFill>
                  </a:tcPr>
                </a:tc>
                <a:tc>
                  <a:txBody>
                    <a:bodyPr/>
                    <a:lstStyle/>
                    <a:p>
                      <a:pPr algn="ctr"/>
                      <a:r>
                        <a:rPr lang="ro-RO" sz="1200" b="1" dirty="0"/>
                        <a:t>6</a:t>
                      </a:r>
                    </a:p>
                  </a:txBody>
                  <a:tcPr anchor="ctr">
                    <a:solidFill>
                      <a:schemeClr val="accent6">
                        <a:lumMod val="20000"/>
                        <a:lumOff val="80000"/>
                      </a:schemeClr>
                    </a:solidFill>
                  </a:tcPr>
                </a:tc>
                <a:extLst>
                  <a:ext uri="{0D108BD9-81ED-4DB2-BD59-A6C34878D82A}">
                    <a16:rowId xmlns:a16="http://schemas.microsoft.com/office/drawing/2014/main" val="3085161469"/>
                  </a:ext>
                </a:extLst>
              </a:tr>
              <a:tr h="253042">
                <a:tc>
                  <a:txBody>
                    <a:bodyPr/>
                    <a:lstStyle/>
                    <a:p>
                      <a:pPr algn="ctr"/>
                      <a:r>
                        <a:rPr lang="ro-RO" sz="1200" b="1" dirty="0">
                          <a:latin typeface="+mn-lt"/>
                        </a:rPr>
                        <a:t>Altele</a:t>
                      </a:r>
                    </a:p>
                  </a:txBody>
                  <a:tcPr anchor="ctr"/>
                </a:tc>
                <a:tc>
                  <a:txBody>
                    <a:bodyPr/>
                    <a:lstStyle/>
                    <a:p>
                      <a:pPr algn="ctr"/>
                      <a:endParaRPr lang="ro-RO" sz="1200" b="1" dirty="0"/>
                    </a:p>
                  </a:txBody>
                  <a:tcPr anchor="ctr"/>
                </a:tc>
                <a:tc>
                  <a:txBody>
                    <a:bodyPr/>
                    <a:lstStyle/>
                    <a:p>
                      <a:pPr algn="ctr"/>
                      <a:endParaRPr lang="ro-RO" sz="1200" b="1" dirty="0"/>
                    </a:p>
                  </a:txBody>
                  <a:tcPr anchor="ctr"/>
                </a:tc>
                <a:tc>
                  <a:txBody>
                    <a:bodyPr/>
                    <a:lstStyle/>
                    <a:p>
                      <a:pPr algn="ctr"/>
                      <a:endParaRPr lang="ro-RO" sz="1200" b="1" dirty="0"/>
                    </a:p>
                  </a:txBody>
                  <a:tcPr anchor="ctr"/>
                </a:tc>
                <a:tc>
                  <a:txBody>
                    <a:bodyPr/>
                    <a:lstStyle/>
                    <a:p>
                      <a:pPr algn="ctr"/>
                      <a:endParaRPr lang="ro-RO" sz="1200" b="1" dirty="0"/>
                    </a:p>
                  </a:txBody>
                  <a:tcPr anchor="ctr"/>
                </a:tc>
                <a:tc>
                  <a:txBody>
                    <a:bodyPr/>
                    <a:lstStyle/>
                    <a:p>
                      <a:pPr algn="ctr"/>
                      <a:endParaRPr lang="ro-RO" sz="1200" b="1" dirty="0"/>
                    </a:p>
                  </a:txBody>
                  <a:tcPr anchor="ctr"/>
                </a:tc>
                <a:tc>
                  <a:txBody>
                    <a:bodyPr/>
                    <a:lstStyle/>
                    <a:p>
                      <a:pPr algn="ctr"/>
                      <a:r>
                        <a:rPr lang="ro-RO" sz="1200" b="1" dirty="0"/>
                        <a:t>37</a:t>
                      </a:r>
                    </a:p>
                  </a:txBody>
                  <a:tcPr anchor="ctr"/>
                </a:tc>
                <a:extLst>
                  <a:ext uri="{0D108BD9-81ED-4DB2-BD59-A6C34878D82A}">
                    <a16:rowId xmlns:a16="http://schemas.microsoft.com/office/drawing/2014/main" val="3396269392"/>
                  </a:ext>
                </a:extLst>
              </a:tr>
              <a:tr h="224269">
                <a:tc>
                  <a:txBody>
                    <a:bodyPr/>
                    <a:lstStyle/>
                    <a:p>
                      <a:pPr algn="r"/>
                      <a:r>
                        <a:rPr lang="ro-RO" sz="1200" b="1" dirty="0">
                          <a:latin typeface="+mn-lt"/>
                        </a:rPr>
                        <a:t>TOTAL:</a:t>
                      </a:r>
                    </a:p>
                  </a:txBody>
                  <a:tcPr anchor="ctr"/>
                </a:tc>
                <a:tc>
                  <a:txBody>
                    <a:bodyPr/>
                    <a:lstStyle/>
                    <a:p>
                      <a:pPr algn="ctr"/>
                      <a:endParaRPr lang="ro-RO" sz="1200" b="1" dirty="0"/>
                    </a:p>
                  </a:txBody>
                  <a:tcPr anchor="ctr"/>
                </a:tc>
                <a:tc>
                  <a:txBody>
                    <a:bodyPr/>
                    <a:lstStyle/>
                    <a:p>
                      <a:pPr algn="ctr"/>
                      <a:endParaRPr lang="ro-RO" sz="1200" b="1" dirty="0"/>
                    </a:p>
                  </a:txBody>
                  <a:tcPr anchor="ctr"/>
                </a:tc>
                <a:tc>
                  <a:txBody>
                    <a:bodyPr/>
                    <a:lstStyle/>
                    <a:p>
                      <a:pPr algn="ctr"/>
                      <a:endParaRPr lang="ro-RO" sz="1200" b="1" dirty="0"/>
                    </a:p>
                  </a:txBody>
                  <a:tcPr anchor="ctr"/>
                </a:tc>
                <a:tc>
                  <a:txBody>
                    <a:bodyPr/>
                    <a:lstStyle/>
                    <a:p>
                      <a:pPr algn="ctr"/>
                      <a:endParaRPr lang="ro-RO" sz="1200" b="1" dirty="0"/>
                    </a:p>
                  </a:txBody>
                  <a:tcPr anchor="ctr"/>
                </a:tc>
                <a:tc>
                  <a:txBody>
                    <a:bodyPr/>
                    <a:lstStyle/>
                    <a:p>
                      <a:pPr algn="ctr"/>
                      <a:endParaRPr lang="ro-RO" sz="1200" b="1" dirty="0"/>
                    </a:p>
                  </a:txBody>
                  <a:tcPr anchor="ctr"/>
                </a:tc>
                <a:tc>
                  <a:txBody>
                    <a:bodyPr/>
                    <a:lstStyle/>
                    <a:p>
                      <a:pPr algn="ctr"/>
                      <a:r>
                        <a:rPr lang="ro-RO" sz="1200" b="1" dirty="0"/>
                        <a:t>105</a:t>
                      </a:r>
                    </a:p>
                  </a:txBody>
                  <a:tcPr anchor="ctr"/>
                </a:tc>
                <a:extLst>
                  <a:ext uri="{0D108BD9-81ED-4DB2-BD59-A6C34878D82A}">
                    <a16:rowId xmlns:a16="http://schemas.microsoft.com/office/drawing/2014/main" val="402040872"/>
                  </a:ext>
                </a:extLst>
              </a:tr>
            </a:tbl>
          </a:graphicData>
        </a:graphic>
      </p:graphicFrame>
      <p:sp>
        <p:nvSpPr>
          <p:cNvPr id="5" name="CasetăText 4">
            <a:extLst>
              <a:ext uri="{FF2B5EF4-FFF2-40B4-BE49-F238E27FC236}">
                <a16:creationId xmlns:a16="http://schemas.microsoft.com/office/drawing/2014/main" id="{52541FBC-45AF-4FDF-AB99-A40FC44F3924}"/>
              </a:ext>
            </a:extLst>
          </p:cNvPr>
          <p:cNvSpPr txBox="1"/>
          <p:nvPr/>
        </p:nvSpPr>
        <p:spPr>
          <a:xfrm>
            <a:off x="510986" y="536762"/>
            <a:ext cx="5468473" cy="2677656"/>
          </a:xfrm>
          <a:prstGeom prst="rect">
            <a:avLst/>
          </a:prstGeom>
          <a:solidFill>
            <a:schemeClr val="accent2">
              <a:lumMod val="20000"/>
              <a:lumOff val="80000"/>
            </a:schemeClr>
          </a:solidFill>
        </p:spPr>
        <p:txBody>
          <a:bodyPr wrap="square">
            <a:spAutoFit/>
          </a:bodyPr>
          <a:lstStyle/>
          <a:p>
            <a:r>
              <a:rPr lang="ro-RO" sz="1400" b="1" dirty="0"/>
              <a:t>Bugetul planificat: 375,1mii lei</a:t>
            </a:r>
          </a:p>
          <a:p>
            <a:r>
              <a:rPr lang="pt-BR" sz="1400" b="1" dirty="0"/>
              <a:t>Bugetul executat: </a:t>
            </a:r>
            <a:r>
              <a:rPr lang="ro-RO" sz="1400" b="1" dirty="0"/>
              <a:t>373,3</a:t>
            </a:r>
            <a:r>
              <a:rPr lang="pt-BR" sz="1400" b="1" dirty="0"/>
              <a:t> mii lei</a:t>
            </a:r>
          </a:p>
          <a:p>
            <a:pPr marL="285750" indent="-285750">
              <a:buFont typeface="Arial" panose="020B0604020202020204" pitchFamily="34" charset="0"/>
              <a:buChar char="•"/>
            </a:pPr>
            <a:r>
              <a:rPr lang="ro-RO" sz="1400" b="1" dirty="0"/>
              <a:t>APL Meleșeni, Țibirica, Săseni au contribuit în anul 2025 cu 65 mii lei pentru Serviciului Teritorial de Salvatori și Pompieri (STSP) din Bravicea</a:t>
            </a:r>
          </a:p>
          <a:p>
            <a:pPr marL="285750" indent="-285750">
              <a:buFont typeface="Arial" panose="020B0604020202020204" pitchFamily="34" charset="0"/>
              <a:buChar char="•"/>
            </a:pPr>
            <a:r>
              <a:rPr lang="ro-RO" sz="1400" b="1" dirty="0"/>
              <a:t>Secția Situații Excepționale Călărași, Gimnaziul „Ștefan cel Mare” și Gimnaziul Țibirica au efectuat exerciții de simulare a incendiilor la instituțiile publice nominalizate, la care au participat și pompierii       voluntari din Bravicea.</a:t>
            </a:r>
          </a:p>
          <a:p>
            <a:pPr marL="285750" indent="-285750">
              <a:buFont typeface="Arial" panose="020B0604020202020204" pitchFamily="34" charset="0"/>
              <a:buChar char="•"/>
            </a:pPr>
            <a:r>
              <a:rPr lang="ro-RO" sz="1400" b="1" dirty="0"/>
              <a:t>Echipele de Salvatori și Pompieri au efectuat 105 deplasări în satele Bravicea, Săseni, Meleșeni, Țibirica, Bahu,  pentru stingerea incendiilor, inclusiv celor de vegetație.</a:t>
            </a:r>
          </a:p>
        </p:txBody>
      </p:sp>
      <p:pic>
        <p:nvPicPr>
          <p:cNvPr id="6" name="Imagine 5">
            <a:extLst>
              <a:ext uri="{FF2B5EF4-FFF2-40B4-BE49-F238E27FC236}">
                <a16:creationId xmlns:a16="http://schemas.microsoft.com/office/drawing/2014/main" id="{ADA90EB8-8E57-4BC5-A814-4A6AE4E5FA1B}"/>
              </a:ext>
            </a:extLst>
          </p:cNvPr>
          <p:cNvPicPr>
            <a:picLocks noChangeAspect="1"/>
          </p:cNvPicPr>
          <p:nvPr/>
        </p:nvPicPr>
        <p:blipFill>
          <a:blip r:embed="rId2"/>
          <a:stretch>
            <a:fillRect/>
          </a:stretch>
        </p:blipFill>
        <p:spPr>
          <a:xfrm>
            <a:off x="6104965" y="859211"/>
            <a:ext cx="2761129" cy="2069556"/>
          </a:xfrm>
          <a:prstGeom prst="rect">
            <a:avLst/>
          </a:prstGeom>
        </p:spPr>
      </p:pic>
    </p:spTree>
    <p:extLst>
      <p:ext uri="{BB962C8B-B14F-4D97-AF65-F5344CB8AC3E}">
        <p14:creationId xmlns:p14="http://schemas.microsoft.com/office/powerpoint/2010/main" val="2936234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FC05D1EC-4154-424D-AE2A-E15F703B64AA}"/>
              </a:ext>
            </a:extLst>
          </p:cNvPr>
          <p:cNvSpPr>
            <a:spLocks noGrp="1"/>
          </p:cNvSpPr>
          <p:nvPr>
            <p:ph type="title"/>
          </p:nvPr>
        </p:nvSpPr>
        <p:spPr>
          <a:xfrm>
            <a:off x="367553" y="116541"/>
            <a:ext cx="8319246" cy="448235"/>
          </a:xfrm>
          <a:solidFill>
            <a:schemeClr val="accent6">
              <a:lumMod val="20000"/>
              <a:lumOff val="80000"/>
            </a:schemeClr>
          </a:solidFill>
        </p:spPr>
        <p:txBody>
          <a:bodyPr>
            <a:normAutofit fontScale="90000"/>
          </a:bodyPr>
          <a:lstStyle/>
          <a:p>
            <a:br>
              <a:rPr lang="ro-RO" sz="2700" b="1" dirty="0">
                <a:solidFill>
                  <a:srgbClr val="C00000"/>
                </a:solidFill>
                <a:latin typeface="+mn-lt"/>
              </a:rPr>
            </a:br>
            <a:br>
              <a:rPr lang="ro-RO" sz="2700" b="1" dirty="0">
                <a:solidFill>
                  <a:srgbClr val="C00000"/>
                </a:solidFill>
                <a:latin typeface="+mn-lt"/>
              </a:rPr>
            </a:br>
            <a:r>
              <a:rPr lang="ro-RO" sz="2700" b="1" dirty="0">
                <a:latin typeface="+mn-lt"/>
              </a:rPr>
              <a:t>Asistența socială comunitară - 2025</a:t>
            </a:r>
            <a:br>
              <a:rPr lang="ro-RO" sz="4800" dirty="0">
                <a:latin typeface="+mn-lt"/>
              </a:rPr>
            </a:br>
            <a:endParaRPr lang="ro-RO" dirty="0"/>
          </a:p>
        </p:txBody>
      </p:sp>
      <p:sp>
        <p:nvSpPr>
          <p:cNvPr id="3" name="Substituent conținut 2">
            <a:extLst>
              <a:ext uri="{FF2B5EF4-FFF2-40B4-BE49-F238E27FC236}">
                <a16:creationId xmlns:a16="http://schemas.microsoft.com/office/drawing/2014/main" id="{EAC3F85D-E3C6-44B5-8956-038861BBEBA3}"/>
              </a:ext>
            </a:extLst>
          </p:cNvPr>
          <p:cNvSpPr>
            <a:spLocks noGrp="1"/>
          </p:cNvSpPr>
          <p:nvPr>
            <p:ph sz="half" idx="1"/>
          </p:nvPr>
        </p:nvSpPr>
        <p:spPr>
          <a:xfrm>
            <a:off x="367553" y="779930"/>
            <a:ext cx="4276165" cy="5680414"/>
          </a:xfrm>
          <a:solidFill>
            <a:schemeClr val="accent6">
              <a:lumMod val="20000"/>
              <a:lumOff val="80000"/>
            </a:schemeClr>
          </a:solidFill>
        </p:spPr>
        <p:txBody>
          <a:bodyPr>
            <a:normAutofit lnSpcReduction="10000"/>
          </a:bodyPr>
          <a:lstStyle/>
          <a:p>
            <a:pPr marL="457200" lvl="1" indent="0">
              <a:buNone/>
            </a:pPr>
            <a:endParaRPr lang="ro-RO" sz="1800" b="1" dirty="0"/>
          </a:p>
          <a:p>
            <a:pPr marL="457200" lvl="1" indent="0">
              <a:buNone/>
            </a:pPr>
            <a:endParaRPr lang="ro-RO" sz="1800" b="1" dirty="0"/>
          </a:p>
          <a:p>
            <a:pPr marL="457200" lvl="1" indent="0">
              <a:buNone/>
            </a:pPr>
            <a:endParaRPr lang="ro-RO" sz="1800" b="1" dirty="0"/>
          </a:p>
          <a:p>
            <a:pPr marL="457200" lvl="1" indent="0">
              <a:buNone/>
            </a:pPr>
            <a:endParaRPr lang="ro-RO" sz="1800" b="1" dirty="0"/>
          </a:p>
          <a:p>
            <a:pPr marL="457200" lvl="1" indent="0">
              <a:buNone/>
            </a:pPr>
            <a:endParaRPr lang="ro-RO" sz="1800" b="1" dirty="0"/>
          </a:p>
          <a:p>
            <a:pPr marL="85725" lvl="1" indent="0">
              <a:buNone/>
            </a:pPr>
            <a:r>
              <a:rPr lang="ro-RO" b="1" dirty="0"/>
              <a:t>În anul 2025, în satul Bravicea, locuiau 655 pensionari</a:t>
            </a:r>
            <a:endParaRPr lang="ro-RO" dirty="0"/>
          </a:p>
          <a:p>
            <a:r>
              <a:rPr lang="ro-RO" sz="1800" b="1" dirty="0"/>
              <a:t>Asistența Socială Bravicea a livrat următoarele servicii:    </a:t>
            </a:r>
            <a:endParaRPr lang="ro-RO" sz="1800" dirty="0"/>
          </a:p>
          <a:p>
            <a:r>
              <a:rPr lang="ro-RO" sz="1800" b="1" dirty="0"/>
              <a:t>Serviciul de îngrijire la domiciliu:</a:t>
            </a:r>
            <a:br>
              <a:rPr lang="ro-RO" sz="1800" b="1" dirty="0"/>
            </a:br>
            <a:r>
              <a:rPr lang="ro-RO" sz="1800" b="1" dirty="0"/>
              <a:t>3 lucrători sociali au deservit 26 persoane</a:t>
            </a:r>
            <a:endParaRPr lang="ro-RO" sz="1800" dirty="0"/>
          </a:p>
          <a:p>
            <a:r>
              <a:rPr lang="ro-RO" sz="1800" b="1" dirty="0"/>
              <a:t>Serviciul Asistență Parentală Profesionistă: 5 asistenți parentali au avut la întreținere 13 copii</a:t>
            </a:r>
            <a:endParaRPr lang="ro-RO" sz="1800" dirty="0"/>
          </a:p>
          <a:p>
            <a:r>
              <a:rPr lang="ro-RO" sz="1800" b="1" dirty="0"/>
              <a:t>Serviciul Asistență Personală: 6 asistenți au avut grijă de  6 persoane</a:t>
            </a:r>
            <a:endParaRPr lang="ro-RO" sz="1800" dirty="0"/>
          </a:p>
          <a:p>
            <a:r>
              <a:rPr lang="ro-RO" sz="1800" b="1" dirty="0"/>
              <a:t>Serviciul Echipa Mobilă – 1 persoană încadrată</a:t>
            </a:r>
            <a:endParaRPr lang="ro-RO" sz="1800" dirty="0"/>
          </a:p>
        </p:txBody>
      </p:sp>
      <p:sp>
        <p:nvSpPr>
          <p:cNvPr id="5" name="Substituent conținut 4">
            <a:extLst>
              <a:ext uri="{FF2B5EF4-FFF2-40B4-BE49-F238E27FC236}">
                <a16:creationId xmlns:a16="http://schemas.microsoft.com/office/drawing/2014/main" id="{63370C66-31D2-4333-AB62-A611010381CD}"/>
              </a:ext>
            </a:extLst>
          </p:cNvPr>
          <p:cNvSpPr>
            <a:spLocks noGrp="1"/>
          </p:cNvSpPr>
          <p:nvPr>
            <p:ph sz="half" idx="2"/>
          </p:nvPr>
        </p:nvSpPr>
        <p:spPr>
          <a:xfrm>
            <a:off x="4769224" y="779930"/>
            <a:ext cx="3917575" cy="5680414"/>
          </a:xfrm>
          <a:solidFill>
            <a:schemeClr val="accent6">
              <a:lumMod val="20000"/>
              <a:lumOff val="80000"/>
            </a:schemeClr>
          </a:solidFill>
        </p:spPr>
        <p:txBody>
          <a:bodyPr>
            <a:normAutofit lnSpcReduction="10000"/>
          </a:bodyPr>
          <a:lstStyle/>
          <a:p>
            <a:r>
              <a:rPr lang="fr-FR" sz="1800" b="1" dirty="0"/>
              <a:t>Au </a:t>
            </a:r>
            <a:r>
              <a:rPr lang="ro-RO" sz="1800" b="1" dirty="0"/>
              <a:t>beneficiat</a:t>
            </a:r>
            <a:r>
              <a:rPr lang="fr-FR" sz="1800" b="1" dirty="0"/>
              <a:t> de </a:t>
            </a:r>
            <a:r>
              <a:rPr lang="ro-RO" sz="1800" b="1" dirty="0"/>
              <a:t>asistență socială</a:t>
            </a:r>
            <a:r>
              <a:rPr lang="fr-FR" sz="1800" b="1" dirty="0"/>
              <a:t> </a:t>
            </a:r>
            <a:r>
              <a:rPr lang="ro-RO" sz="1800" b="1" dirty="0"/>
              <a:t>32</a:t>
            </a:r>
            <a:r>
              <a:rPr lang="fr-FR" sz="1800" b="1" dirty="0"/>
              <a:t> </a:t>
            </a:r>
            <a:r>
              <a:rPr lang="ro-RO" sz="1800" b="1" dirty="0"/>
              <a:t>familii</a:t>
            </a:r>
            <a:r>
              <a:rPr lang="fr-FR" sz="1800" b="1" dirty="0"/>
              <a:t> care au </a:t>
            </a:r>
            <a:r>
              <a:rPr lang="ro-RO" sz="1800" b="1" dirty="0"/>
              <a:t>primit</a:t>
            </a:r>
            <a:r>
              <a:rPr lang="fr-FR" sz="1800" b="1" dirty="0"/>
              <a:t> </a:t>
            </a:r>
            <a:r>
              <a:rPr lang="ro-RO" sz="1800" b="1" dirty="0"/>
              <a:t>suma</a:t>
            </a:r>
            <a:r>
              <a:rPr lang="fr-FR" sz="1800" b="1" dirty="0"/>
              <a:t> de</a:t>
            </a:r>
            <a:br>
              <a:rPr lang="ro-RO" sz="1800" b="1" dirty="0"/>
            </a:br>
            <a:r>
              <a:rPr lang="ro-RO" sz="1800" b="1" dirty="0"/>
              <a:t>90 149</a:t>
            </a:r>
            <a:r>
              <a:rPr lang="fr-FR" sz="1800" b="1" dirty="0"/>
              <a:t> lei;</a:t>
            </a:r>
            <a:endParaRPr lang="ro-RO" sz="1800" b="1" dirty="0"/>
          </a:p>
          <a:p>
            <a:r>
              <a:rPr lang="ro-RO" sz="1800" b="1" dirty="0"/>
              <a:t>Beneficiari ai compensațiilor pentru servicii de transport: 143 persoane, invalizii de gr. I, II, inclusiv copii invalizi până la 18 ani, care au beneficiat de 15 870 lei;</a:t>
            </a:r>
          </a:p>
          <a:p>
            <a:r>
              <a:rPr lang="ro-RO" sz="1800" b="1" dirty="0"/>
              <a:t>Au fost completate 617 cereri pentru Programul „Ajutor la contor”</a:t>
            </a:r>
          </a:p>
          <a:p>
            <a:endParaRPr lang="ro-RO" sz="1600" b="1" dirty="0"/>
          </a:p>
          <a:p>
            <a:pPr marL="0" indent="0">
              <a:buNone/>
            </a:pPr>
            <a:endParaRPr lang="ro-RO" dirty="0"/>
          </a:p>
        </p:txBody>
      </p:sp>
      <p:pic>
        <p:nvPicPr>
          <p:cNvPr id="6" name="Imagine 5">
            <a:extLst>
              <a:ext uri="{FF2B5EF4-FFF2-40B4-BE49-F238E27FC236}">
                <a16:creationId xmlns:a16="http://schemas.microsoft.com/office/drawing/2014/main" id="{080AB31C-ADCE-4D1F-82FF-9933B1BEE995}"/>
              </a:ext>
            </a:extLst>
          </p:cNvPr>
          <p:cNvPicPr>
            <a:picLocks noChangeAspect="1"/>
          </p:cNvPicPr>
          <p:nvPr/>
        </p:nvPicPr>
        <p:blipFill>
          <a:blip r:embed="rId2"/>
          <a:stretch>
            <a:fillRect/>
          </a:stretch>
        </p:blipFill>
        <p:spPr>
          <a:xfrm>
            <a:off x="1416423" y="779930"/>
            <a:ext cx="2723647" cy="1604682"/>
          </a:xfrm>
          <a:prstGeom prst="rect">
            <a:avLst/>
          </a:prstGeom>
        </p:spPr>
      </p:pic>
      <p:pic>
        <p:nvPicPr>
          <p:cNvPr id="7" name="Imagine 6">
            <a:extLst>
              <a:ext uri="{FF2B5EF4-FFF2-40B4-BE49-F238E27FC236}">
                <a16:creationId xmlns:a16="http://schemas.microsoft.com/office/drawing/2014/main" id="{2475D2FD-462F-4762-980E-6B69B17DF2D4}"/>
              </a:ext>
            </a:extLst>
          </p:cNvPr>
          <p:cNvPicPr>
            <a:picLocks noChangeAspect="1"/>
          </p:cNvPicPr>
          <p:nvPr/>
        </p:nvPicPr>
        <p:blipFill>
          <a:blip r:embed="rId3"/>
          <a:stretch>
            <a:fillRect/>
          </a:stretch>
        </p:blipFill>
        <p:spPr>
          <a:xfrm>
            <a:off x="5421252" y="4290837"/>
            <a:ext cx="2484859" cy="2145262"/>
          </a:xfrm>
          <a:prstGeom prst="rect">
            <a:avLst/>
          </a:prstGeom>
        </p:spPr>
      </p:pic>
    </p:spTree>
    <p:extLst>
      <p:ext uri="{BB962C8B-B14F-4D97-AF65-F5344CB8AC3E}">
        <p14:creationId xmlns:p14="http://schemas.microsoft.com/office/powerpoint/2010/main" val="2831922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0762DCBE-3C43-59FD-7669-4FF0BF4401BB}"/>
              </a:ext>
            </a:extLst>
          </p:cNvPr>
          <p:cNvSpPr>
            <a:spLocks noGrp="1"/>
          </p:cNvSpPr>
          <p:nvPr>
            <p:ph type="title"/>
          </p:nvPr>
        </p:nvSpPr>
        <p:spPr>
          <a:xfrm>
            <a:off x="177184" y="274638"/>
            <a:ext cx="4511356" cy="820737"/>
          </a:xfrm>
          <a:solidFill>
            <a:schemeClr val="accent1">
              <a:lumMod val="20000"/>
              <a:lumOff val="80000"/>
            </a:schemeClr>
          </a:solidFill>
        </p:spPr>
        <p:txBody>
          <a:bodyPr>
            <a:normAutofit fontScale="90000"/>
          </a:bodyPr>
          <a:lstStyle/>
          <a:p>
            <a:br>
              <a:rPr lang="ro-RO" sz="2700" b="1" dirty="0">
                <a:solidFill>
                  <a:srgbClr val="C00000"/>
                </a:solidFill>
              </a:rPr>
            </a:br>
            <a:br>
              <a:rPr lang="ro-RO" sz="2700" b="1" dirty="0">
                <a:solidFill>
                  <a:srgbClr val="C00000"/>
                </a:solidFill>
              </a:rPr>
            </a:br>
            <a:r>
              <a:rPr lang="ro-RO" sz="2700" b="1" dirty="0"/>
              <a:t>Donații oferite</a:t>
            </a:r>
            <a:br>
              <a:rPr lang="ro-RO" sz="2700" b="1" dirty="0"/>
            </a:br>
            <a:r>
              <a:rPr lang="ro-RO" sz="2700" b="1" dirty="0"/>
              <a:t>membrilor comunității – 2025</a:t>
            </a:r>
            <a:br>
              <a:rPr lang="ro-RO" sz="2800" b="1" dirty="0"/>
            </a:br>
            <a:br>
              <a:rPr lang="ro-RO" sz="1800" dirty="0">
                <a:effectLst/>
                <a:latin typeface="Calibri" panose="020F0502020204030204" pitchFamily="34" charset="0"/>
                <a:ea typeface="Calibri" panose="020F0502020204030204" pitchFamily="34" charset="0"/>
                <a:cs typeface="Times New Roman" panose="02020603050405020304" pitchFamily="18" charset="0"/>
              </a:rPr>
            </a:br>
            <a:endParaRPr lang="ro-RO" sz="2800" dirty="0"/>
          </a:p>
        </p:txBody>
      </p:sp>
      <p:sp>
        <p:nvSpPr>
          <p:cNvPr id="3" name="Substituent conținut 2">
            <a:extLst>
              <a:ext uri="{FF2B5EF4-FFF2-40B4-BE49-F238E27FC236}">
                <a16:creationId xmlns:a16="http://schemas.microsoft.com/office/drawing/2014/main" id="{FCC55A59-844A-1FB8-B79C-F2BEF741028B}"/>
              </a:ext>
            </a:extLst>
          </p:cNvPr>
          <p:cNvSpPr>
            <a:spLocks noGrp="1"/>
          </p:cNvSpPr>
          <p:nvPr>
            <p:ph sz="half" idx="1"/>
          </p:nvPr>
        </p:nvSpPr>
        <p:spPr>
          <a:xfrm>
            <a:off x="177183" y="1257300"/>
            <a:ext cx="4511357" cy="5326062"/>
          </a:xfrm>
          <a:solidFill>
            <a:schemeClr val="accent1">
              <a:lumMod val="20000"/>
              <a:lumOff val="80000"/>
            </a:schemeClr>
          </a:solidFill>
        </p:spPr>
        <p:txBody>
          <a:bodyPr>
            <a:normAutofit fontScale="85000" lnSpcReduction="10000"/>
          </a:bodyPr>
          <a:lstStyle/>
          <a:p>
            <a:pPr>
              <a:lnSpc>
                <a:spcPct val="115000"/>
              </a:lnSpc>
              <a:spcAft>
                <a:spcPts val="1000"/>
              </a:spcAft>
            </a:pPr>
            <a:r>
              <a:rPr lang="ro-MD" sz="1700" b="1" dirty="0">
                <a:effectLst/>
                <a:latin typeface="Calibri" panose="020F0502020204030204" pitchFamily="34" charset="0"/>
                <a:ea typeface="Calibri" panose="020F0502020204030204" pitchFamily="34" charset="0"/>
                <a:cs typeface="Times New Roman" panose="02020603050405020304" pitchFamily="18" charset="0"/>
              </a:rPr>
              <a:t>Dl</a:t>
            </a:r>
            <a:r>
              <a:rPr lang="ro-MD" sz="1700" dirty="0">
                <a:effectLst/>
                <a:latin typeface="Calibri" panose="020F0502020204030204" pitchFamily="34" charset="0"/>
                <a:ea typeface="Calibri" panose="020F0502020204030204" pitchFamily="34" charset="0"/>
                <a:cs typeface="Times New Roman" panose="02020603050405020304" pitchFamily="18" charset="0"/>
              </a:rPr>
              <a:t> </a:t>
            </a:r>
            <a:r>
              <a:rPr lang="ro-MD" sz="1700" b="1" dirty="0">
                <a:effectLst/>
                <a:ea typeface="Calibri" panose="020F0502020204030204" pitchFamily="34" charset="0"/>
                <a:cs typeface="Times New Roman" panose="02020603050405020304" pitchFamily="18" charset="0"/>
              </a:rPr>
              <a:t>BELINSCHI Victor a oferit 140 pachete cu produse alimentare persoanelor vârstnice și familiilor defavorizate.</a:t>
            </a:r>
            <a:endParaRPr lang="ro-RO" sz="1700" b="1" dirty="0">
              <a:effectLst/>
              <a:ea typeface="Calibri" panose="020F0502020204030204" pitchFamily="34" charset="0"/>
              <a:cs typeface="Times New Roman" panose="02020603050405020304" pitchFamily="18" charset="0"/>
            </a:endParaRPr>
          </a:p>
          <a:p>
            <a:pPr>
              <a:lnSpc>
                <a:spcPct val="115000"/>
              </a:lnSpc>
              <a:spcAft>
                <a:spcPts val="1000"/>
              </a:spcAft>
            </a:pPr>
            <a:r>
              <a:rPr lang="ro-MD" sz="1700" b="1" dirty="0">
                <a:effectLst/>
                <a:ea typeface="Calibri" panose="020F0502020204030204" pitchFamily="34" charset="0"/>
                <a:cs typeface="Times New Roman" panose="02020603050405020304" pitchFamily="18" charset="0"/>
              </a:rPr>
              <a:t>Dl SCLIFOS Vladimir a oferit sprijin unei familii defavorizate contribuind cu produse alimentare, rechizite școlare și alte lucruri necesare pentru școală.</a:t>
            </a:r>
            <a:endParaRPr lang="ro-RO" sz="1700" b="1" dirty="0">
              <a:effectLst/>
              <a:ea typeface="Calibri" panose="020F0502020204030204" pitchFamily="34" charset="0"/>
              <a:cs typeface="Times New Roman" panose="02020603050405020304" pitchFamily="18" charset="0"/>
            </a:endParaRPr>
          </a:p>
          <a:p>
            <a:pPr>
              <a:lnSpc>
                <a:spcPct val="115000"/>
              </a:lnSpc>
              <a:spcAft>
                <a:spcPts val="1000"/>
              </a:spcAft>
            </a:pPr>
            <a:r>
              <a:rPr lang="ro-MD" sz="1700" b="1" dirty="0">
                <a:effectLst/>
                <a:ea typeface="Calibri" panose="020F0502020204030204" pitchFamily="34" charset="0"/>
                <a:cs typeface="Times New Roman" panose="02020603050405020304" pitchFamily="18" charset="0"/>
              </a:rPr>
              <a:t>Dna RAȘCOVSCHI Tatiana a donat un lot de încălțăminte și îmbrăcăminte pentru copiii din familiile numeroase.</a:t>
            </a:r>
            <a:endParaRPr lang="ro-RO" sz="1700" b="1" dirty="0">
              <a:ea typeface="Calibri" panose="020F0502020204030204" pitchFamily="34" charset="0"/>
              <a:cs typeface="Times New Roman" panose="02020603050405020304" pitchFamily="18" charset="0"/>
            </a:endParaRPr>
          </a:p>
          <a:p>
            <a:pPr>
              <a:lnSpc>
                <a:spcPct val="115000"/>
              </a:lnSpc>
              <a:spcAft>
                <a:spcPts val="1000"/>
              </a:spcAft>
            </a:pPr>
            <a:r>
              <a:rPr lang="ro-RO" sz="1700" b="1" dirty="0">
                <a:effectLst/>
                <a:ea typeface="Calibri" panose="020F0502020204030204" pitchFamily="34" charset="0"/>
                <a:cs typeface="Times New Roman" panose="02020603050405020304" pitchFamily="18" charset="0"/>
              </a:rPr>
              <a:t>Dl SAVIȚCHI Veaceslav a donat făină, ulei, dulciuri pentru 5 familii cu copii.</a:t>
            </a:r>
          </a:p>
          <a:p>
            <a:pPr>
              <a:lnSpc>
                <a:spcPct val="115000"/>
              </a:lnSpc>
              <a:spcAft>
                <a:spcPts val="1000"/>
              </a:spcAft>
            </a:pPr>
            <a:r>
              <a:rPr lang="ro-RO" sz="1700" b="1" dirty="0">
                <a:effectLst/>
                <a:ea typeface="Calibri" panose="020F0502020204030204" pitchFamily="34" charset="0"/>
                <a:cs typeface="Times New Roman" panose="02020603050405020304" pitchFamily="18" charset="0"/>
              </a:rPr>
              <a:t>Crucea Roșie din Moldova, filiala Călărași a oferit ajutor umanitar </a:t>
            </a:r>
            <a:r>
              <a:rPr lang="ro-RO" sz="1700" b="1" dirty="0">
                <a:ea typeface="Calibri" panose="020F0502020204030204" pitchFamily="34" charset="0"/>
                <a:cs typeface="Times New Roman" panose="02020603050405020304" pitchFamily="18" charset="0"/>
              </a:rPr>
              <a:t>persoanelor social-vulnerabile.</a:t>
            </a:r>
            <a:endParaRPr lang="ro-RO" sz="1700" b="1" dirty="0">
              <a:effectLst/>
              <a:ea typeface="Calibri" panose="020F0502020204030204" pitchFamily="34" charset="0"/>
              <a:cs typeface="Times New Roman" panose="02020603050405020304" pitchFamily="18" charset="0"/>
            </a:endParaRPr>
          </a:p>
          <a:p>
            <a:pPr>
              <a:lnSpc>
                <a:spcPct val="115000"/>
              </a:lnSpc>
              <a:spcAft>
                <a:spcPts val="1000"/>
              </a:spcAft>
            </a:pPr>
            <a:r>
              <a:rPr lang="ro-RO" sz="1700" b="1" dirty="0"/>
              <a:t>Mulțumiri tuturor pentru grija acordată familiilor social vulnerabile din comunitatea  noastră.</a:t>
            </a:r>
          </a:p>
          <a:p>
            <a:pPr>
              <a:lnSpc>
                <a:spcPct val="115000"/>
              </a:lnSpc>
              <a:spcAft>
                <a:spcPts val="1000"/>
              </a:spcAft>
            </a:pPr>
            <a:r>
              <a:rPr lang="ro-RO" sz="1400" i="1" dirty="0"/>
              <a:t>https://www.facebook.com/curieruldebravicea/posts/pfbid0BnxfKj3izX8K1J4bLd6fJLj9yqxuEYBP2qeen7BTbBmfKw6oDV852jvCGp4JzX66l</a:t>
            </a:r>
            <a:endParaRPr lang="ro-RO" dirty="0"/>
          </a:p>
        </p:txBody>
      </p:sp>
      <p:pic>
        <p:nvPicPr>
          <p:cNvPr id="5" name="Substituent conținut 4">
            <a:extLst>
              <a:ext uri="{FF2B5EF4-FFF2-40B4-BE49-F238E27FC236}">
                <a16:creationId xmlns:a16="http://schemas.microsoft.com/office/drawing/2014/main" id="{954BF6F3-43DF-43CA-A202-0C12DBA5EF87}"/>
              </a:ext>
            </a:extLst>
          </p:cNvPr>
          <p:cNvPicPr>
            <a:picLocks noGrp="1" noChangeAspect="1"/>
          </p:cNvPicPr>
          <p:nvPr>
            <p:ph sz="half" idx="2"/>
          </p:nvPr>
        </p:nvPicPr>
        <p:blipFill>
          <a:blip r:embed="rId2"/>
          <a:stretch>
            <a:fillRect/>
          </a:stretch>
        </p:blipFill>
        <p:spPr>
          <a:xfrm>
            <a:off x="4782533" y="4434047"/>
            <a:ext cx="1295538" cy="1727384"/>
          </a:xfrm>
          <a:prstGeom prst="rect">
            <a:avLst/>
          </a:prstGeom>
        </p:spPr>
      </p:pic>
      <p:pic>
        <p:nvPicPr>
          <p:cNvPr id="1026" name="Picture 2" descr="Ar putea fi o imagine cu băutură şi text">
            <a:extLst>
              <a:ext uri="{FF2B5EF4-FFF2-40B4-BE49-F238E27FC236}">
                <a16:creationId xmlns:a16="http://schemas.microsoft.com/office/drawing/2014/main" id="{F3ED6D11-3EB9-4566-BE25-ED90D5DCF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1804" y="4434047"/>
            <a:ext cx="1295538" cy="17273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r putea fi o imagine cu text">
            <a:extLst>
              <a:ext uri="{FF2B5EF4-FFF2-40B4-BE49-F238E27FC236}">
                <a16:creationId xmlns:a16="http://schemas.microsoft.com/office/drawing/2014/main" id="{B5439F33-9364-4F0F-85F6-B839074680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638" y="4420425"/>
            <a:ext cx="1295538" cy="17273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r putea fi o imagine cu text">
            <a:extLst>
              <a:ext uri="{FF2B5EF4-FFF2-40B4-BE49-F238E27FC236}">
                <a16:creationId xmlns:a16="http://schemas.microsoft.com/office/drawing/2014/main" id="{2B33A633-C617-4E46-BE7B-191BC8DC7E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7274" y="297303"/>
            <a:ext cx="1155199" cy="17321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r putea fi o imagine cu unul sau mai mulţi oameni şi barbă">
            <a:extLst>
              <a:ext uri="{FF2B5EF4-FFF2-40B4-BE49-F238E27FC236}">
                <a16:creationId xmlns:a16="http://schemas.microsoft.com/office/drawing/2014/main" id="{65C846A9-4711-4E8C-9CE9-79090098E6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8713" y="2236682"/>
            <a:ext cx="1345120" cy="172738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r putea fi o imagine cu unul sau mai mulţi oameni">
            <a:extLst>
              <a:ext uri="{FF2B5EF4-FFF2-40B4-BE49-F238E27FC236}">
                <a16:creationId xmlns:a16="http://schemas.microsoft.com/office/drawing/2014/main" id="{8F386D52-E71D-4D28-97F8-AF64352829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8591" y="2236682"/>
            <a:ext cx="1256279" cy="172738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r putea fi o imagine cu 1 persoană şi barbă">
            <a:extLst>
              <a:ext uri="{FF2B5EF4-FFF2-40B4-BE49-F238E27FC236}">
                <a16:creationId xmlns:a16="http://schemas.microsoft.com/office/drawing/2014/main" id="{D06E9E66-BD99-430E-A171-CCE31F0F31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57480" y="297303"/>
            <a:ext cx="1438285" cy="1727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011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F4385C52-6E17-4BB3-9F21-69C6288BB280}"/>
              </a:ext>
            </a:extLst>
          </p:cNvPr>
          <p:cNvSpPr>
            <a:spLocks noGrp="1"/>
          </p:cNvSpPr>
          <p:nvPr>
            <p:ph type="title"/>
          </p:nvPr>
        </p:nvSpPr>
        <p:spPr>
          <a:xfrm>
            <a:off x="457200" y="107577"/>
            <a:ext cx="8229599" cy="528918"/>
          </a:xfrm>
          <a:solidFill>
            <a:schemeClr val="accent5">
              <a:lumMod val="20000"/>
              <a:lumOff val="80000"/>
            </a:schemeClr>
          </a:solidFill>
        </p:spPr>
        <p:txBody>
          <a:bodyPr>
            <a:normAutofit fontScale="90000"/>
          </a:bodyPr>
          <a:lstStyle/>
          <a:p>
            <a:br>
              <a:rPr lang="ro-RO" sz="2700" b="1" dirty="0"/>
            </a:br>
            <a:r>
              <a:rPr lang="ro-RO" sz="2700" b="1" dirty="0"/>
              <a:t>Donații oferite APL Bravicea în anul 2025</a:t>
            </a:r>
            <a:br>
              <a:rPr lang="ro-RO" sz="2700" dirty="0"/>
            </a:br>
            <a:endParaRPr lang="ro-RO" sz="2700" dirty="0"/>
          </a:p>
        </p:txBody>
      </p:sp>
      <p:sp>
        <p:nvSpPr>
          <p:cNvPr id="3" name="Substituent conținut 2">
            <a:extLst>
              <a:ext uri="{FF2B5EF4-FFF2-40B4-BE49-F238E27FC236}">
                <a16:creationId xmlns:a16="http://schemas.microsoft.com/office/drawing/2014/main" id="{2ED71192-74BA-41E3-B82D-B7C1B2D5DBE3}"/>
              </a:ext>
            </a:extLst>
          </p:cNvPr>
          <p:cNvSpPr>
            <a:spLocks noGrp="1"/>
          </p:cNvSpPr>
          <p:nvPr>
            <p:ph idx="1"/>
          </p:nvPr>
        </p:nvSpPr>
        <p:spPr>
          <a:xfrm>
            <a:off x="457200" y="726142"/>
            <a:ext cx="8229599" cy="5907740"/>
          </a:xfrm>
          <a:solidFill>
            <a:schemeClr val="accent5">
              <a:lumMod val="20000"/>
              <a:lumOff val="80000"/>
            </a:schemeClr>
          </a:solidFill>
        </p:spPr>
        <p:txBody>
          <a:bodyPr>
            <a:normAutofit fontScale="92500"/>
          </a:bodyPr>
          <a:lstStyle/>
          <a:p>
            <a:pPr marL="0" indent="0">
              <a:lnSpc>
                <a:spcPct val="200000"/>
              </a:lnSpc>
              <a:buNone/>
            </a:pPr>
            <a:r>
              <a:rPr lang="ro-RO" sz="1600" b="1" dirty="0"/>
              <a:t>În perioada de raportare au fost înregistrate intrări în sumă totală de 547,5 mii lei, după cum urmează:</a:t>
            </a:r>
          </a:p>
          <a:p>
            <a:pPr>
              <a:buFont typeface="Arial" panose="020B0604020202020204" pitchFamily="34" charset="0"/>
              <a:buChar char="•"/>
            </a:pPr>
            <a:r>
              <a:rPr lang="ro-RO" sz="1600" b="1" dirty="0"/>
              <a:t>60,0 mii lei, </a:t>
            </a:r>
            <a:r>
              <a:rPr lang="ro-RO" sz="1600" b="1" i="1" dirty="0"/>
              <a:t>inclusiv</a:t>
            </a:r>
            <a:r>
              <a:rPr lang="ro-RO" sz="1600" b="1" dirty="0"/>
              <a:t>:</a:t>
            </a:r>
          </a:p>
          <a:p>
            <a:pPr lvl="1">
              <a:buFont typeface="Wingdings" panose="05000000000000000000" pitchFamily="2" charset="2"/>
              <a:buChar char="ü"/>
            </a:pPr>
            <a:r>
              <a:rPr lang="ro-RO" sz="1600" b="1" dirty="0"/>
              <a:t>30,0 mii lei – achitarea contribuției părintești la Școala de Arte;</a:t>
            </a:r>
          </a:p>
          <a:p>
            <a:pPr lvl="1">
              <a:buFont typeface="Wingdings" panose="05000000000000000000" pitchFamily="2" charset="2"/>
              <a:buChar char="ü"/>
            </a:pPr>
            <a:r>
              <a:rPr lang="ro-RO" sz="1600" b="1" dirty="0"/>
              <a:t>24,5 mii lei – procurarea materialelor didactice;</a:t>
            </a:r>
          </a:p>
          <a:p>
            <a:pPr lvl="1">
              <a:buFont typeface="Wingdings" panose="05000000000000000000" pitchFamily="2" charset="2"/>
              <a:buChar char="ü"/>
            </a:pPr>
            <a:r>
              <a:rPr lang="ro-RO" sz="1600" b="1" dirty="0"/>
              <a:t>5,5 mii lei – tablă magnetică pentru Școala de Arte (clasa de pictură), oferită de dna BARBEI </a:t>
            </a:r>
            <a:r>
              <a:rPr lang="ro-RO" sz="1600" b="1" dirty="0" err="1"/>
              <a:t>Aleona</a:t>
            </a:r>
            <a:r>
              <a:rPr lang="ro-RO" sz="1600" b="1" dirty="0"/>
              <a:t>.</a:t>
            </a:r>
          </a:p>
          <a:p>
            <a:pPr>
              <a:buFont typeface="Arial" panose="020B0604020202020204" pitchFamily="34" charset="0"/>
              <a:buChar char="•"/>
            </a:pPr>
            <a:r>
              <a:rPr lang="ro-RO" sz="1600" b="1" dirty="0"/>
              <a:t>291,9 mii lei – bunuri primite din partea A.O. „Mitropolitul </a:t>
            </a:r>
            <a:r>
              <a:rPr lang="ro-RO" sz="1600" b="1" dirty="0" err="1"/>
              <a:t>Gurie</a:t>
            </a:r>
            <a:r>
              <a:rPr lang="ro-RO" sz="1600" b="1" dirty="0"/>
              <a:t> GROSU”, </a:t>
            </a:r>
            <a:r>
              <a:rPr lang="ro-RO" sz="1600" b="1" i="1" dirty="0"/>
              <a:t>inclusiv</a:t>
            </a:r>
            <a:r>
              <a:rPr lang="ro-RO" sz="1600" b="1" dirty="0"/>
              <a:t>:</a:t>
            </a:r>
          </a:p>
          <a:p>
            <a:pPr lvl="1">
              <a:buFont typeface="Wingdings" panose="05000000000000000000" pitchFamily="2" charset="2"/>
              <a:buChar char="ü"/>
            </a:pPr>
            <a:r>
              <a:rPr lang="ro-RO" sz="1600" b="1" dirty="0"/>
              <a:t>1,5 mii lei – inventar sportiv;</a:t>
            </a:r>
          </a:p>
          <a:p>
            <a:pPr lvl="1">
              <a:buFont typeface="Wingdings" panose="05000000000000000000" pitchFamily="2" charset="2"/>
              <a:buChar char="ü"/>
            </a:pPr>
            <a:r>
              <a:rPr lang="ro-RO" sz="1600" b="1" dirty="0"/>
              <a:t>99,8 mii lei – cutii cu haine;</a:t>
            </a:r>
          </a:p>
          <a:p>
            <a:pPr lvl="1">
              <a:buFont typeface="Wingdings" panose="05000000000000000000" pitchFamily="2" charset="2"/>
              <a:buChar char="ü"/>
            </a:pPr>
            <a:r>
              <a:rPr lang="ro-RO" sz="1600" b="1" dirty="0"/>
              <a:t>190,6 mii lei – mobilier.</a:t>
            </a:r>
          </a:p>
          <a:p>
            <a:pPr>
              <a:buFont typeface="Arial" panose="020B0604020202020204" pitchFamily="34" charset="0"/>
              <a:buChar char="•"/>
            </a:pPr>
            <a:r>
              <a:rPr lang="ro-RO" sz="1600" b="1" dirty="0"/>
              <a:t>3,1 mii lei – contribuția populației pentru instalarea plăcilor cu adrese stradale;</a:t>
            </a:r>
          </a:p>
          <a:p>
            <a:pPr>
              <a:buFont typeface="Arial" panose="020B0604020202020204" pitchFamily="34" charset="0"/>
              <a:buChar char="•"/>
            </a:pPr>
            <a:r>
              <a:rPr lang="ro-RO" sz="1600" b="1" dirty="0"/>
              <a:t>25,0 mii lei – contribuția populației pentru conectarea la Apeductul Cangea;</a:t>
            </a:r>
          </a:p>
          <a:p>
            <a:pPr>
              <a:buFont typeface="Arial" panose="020B0604020202020204" pitchFamily="34" charset="0"/>
              <a:buChar char="•"/>
            </a:pPr>
            <a:r>
              <a:rPr lang="ro-RO" sz="1600" b="1" dirty="0"/>
              <a:t>2,5 mii lei – contribuția populației pentru reparația Centrului Cultural;</a:t>
            </a:r>
          </a:p>
          <a:p>
            <a:pPr>
              <a:buFont typeface="Arial" panose="020B0604020202020204" pitchFamily="34" charset="0"/>
              <a:buChar char="•"/>
            </a:pPr>
            <a:r>
              <a:rPr lang="ro-RO" sz="1600" b="1" dirty="0"/>
              <a:t>60,0 mii lei – contribuție din partea Asociației de Economii și Împrumut pentru reparația Muzeului;</a:t>
            </a:r>
          </a:p>
          <a:p>
            <a:pPr>
              <a:buFont typeface="Arial" panose="020B0604020202020204" pitchFamily="34" charset="0"/>
              <a:buChar char="•"/>
            </a:pPr>
            <a:r>
              <a:rPr lang="ro-RO" sz="1600" b="1" dirty="0"/>
              <a:t>20,8 mii lei, </a:t>
            </a:r>
            <a:r>
              <a:rPr lang="ro-RO" sz="1600" b="1" i="1" dirty="0"/>
              <a:t>inclusiv</a:t>
            </a:r>
            <a:r>
              <a:rPr lang="ro-RO" sz="1600" b="1" dirty="0"/>
              <a:t>:</a:t>
            </a:r>
          </a:p>
          <a:p>
            <a:pPr lvl="1">
              <a:buFont typeface="Wingdings" panose="05000000000000000000" pitchFamily="2" charset="2"/>
              <a:buChar char="ü"/>
            </a:pPr>
            <a:r>
              <a:rPr lang="ro-RO" sz="1600" b="1" dirty="0"/>
              <a:t>15,9 mii lei – colete cu produse alimentare oferite de dl BELINSCHI Victor (S.R.L. „VIOMOBCOM”);</a:t>
            </a:r>
          </a:p>
          <a:p>
            <a:pPr lvl="1">
              <a:buFont typeface="Wingdings" panose="05000000000000000000" pitchFamily="2" charset="2"/>
              <a:buChar char="ü"/>
            </a:pPr>
            <a:r>
              <a:rPr lang="ro-RO" sz="1600" b="1" dirty="0"/>
              <a:t>4,9 mii lei – mobilier pentru Centrul Cultural Bravicea;</a:t>
            </a:r>
          </a:p>
          <a:p>
            <a:pPr>
              <a:buFont typeface="Arial" panose="020B0604020202020204" pitchFamily="34" charset="0"/>
              <a:buChar char="•"/>
            </a:pPr>
            <a:r>
              <a:rPr lang="ro-RO" sz="1600" b="1" dirty="0"/>
              <a:t>9,4 mii lei – Cărți pentru Grădiniță, donație oferită de Ministerul Educației și Cercetării al RM;</a:t>
            </a:r>
          </a:p>
          <a:p>
            <a:pPr>
              <a:buFont typeface="Arial" panose="020B0604020202020204" pitchFamily="34" charset="0"/>
              <a:buChar char="•"/>
            </a:pPr>
            <a:r>
              <a:rPr lang="ro-RO" sz="1600" b="1" dirty="0"/>
              <a:t>74,8 mii lei – contribuția populației pentru construcția drumului din beton spre Dealul Crucii</a:t>
            </a:r>
          </a:p>
          <a:p>
            <a:endParaRPr lang="ro-RO" dirty="0"/>
          </a:p>
        </p:txBody>
      </p:sp>
    </p:spTree>
    <p:extLst>
      <p:ext uri="{BB962C8B-B14F-4D97-AF65-F5344CB8AC3E}">
        <p14:creationId xmlns:p14="http://schemas.microsoft.com/office/powerpoint/2010/main" val="3412048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DDFEE3A-32D9-4F95-8FF2-63E4CBE7AB49}"/>
              </a:ext>
            </a:extLst>
          </p:cNvPr>
          <p:cNvSpPr>
            <a:spLocks noGrp="1"/>
          </p:cNvSpPr>
          <p:nvPr>
            <p:ph type="title"/>
          </p:nvPr>
        </p:nvSpPr>
        <p:spPr>
          <a:xfrm>
            <a:off x="457200" y="274638"/>
            <a:ext cx="8229600" cy="639762"/>
          </a:xfrm>
          <a:solidFill>
            <a:srgbClr val="007A50">
              <a:alpha val="25000"/>
            </a:srgbClr>
          </a:solidFill>
        </p:spPr>
        <p:txBody>
          <a:bodyPr>
            <a:noAutofit/>
          </a:bodyPr>
          <a:lstStyle/>
          <a:p>
            <a:br>
              <a:rPr lang="ro-RO" sz="2400" b="1" dirty="0"/>
            </a:br>
            <a:r>
              <a:rPr lang="ro-RO" sz="2400" b="1" dirty="0"/>
              <a:t>O</a:t>
            </a:r>
            <a:r>
              <a:rPr lang="pt-BR" sz="2400" b="1" dirty="0"/>
              <a:t>biectivele program</a:t>
            </a:r>
            <a:r>
              <a:rPr lang="ro-RO" sz="2400" b="1" dirty="0"/>
              <a:t>ului</a:t>
            </a:r>
            <a:r>
              <a:rPr lang="pt-BR" sz="2400" b="1" dirty="0"/>
              <a:t> administrativ</a:t>
            </a:r>
            <a:r>
              <a:rPr lang="ro-RO" sz="2400" b="1" dirty="0"/>
              <a:t> </a:t>
            </a:r>
            <a:r>
              <a:rPr lang="pt-BR" sz="2400" b="1" dirty="0"/>
              <a:t>local</a:t>
            </a:r>
            <a:r>
              <a:rPr lang="ro-RO" sz="2400" b="1" dirty="0"/>
              <a:t> 2025</a:t>
            </a:r>
            <a:br>
              <a:rPr lang="ro-RO" sz="2400" dirty="0"/>
            </a:br>
            <a:endParaRPr lang="ro-RO" sz="2400" dirty="0"/>
          </a:p>
        </p:txBody>
      </p:sp>
      <p:sp>
        <p:nvSpPr>
          <p:cNvPr id="4" name="Substituent conținut 3">
            <a:extLst>
              <a:ext uri="{FF2B5EF4-FFF2-40B4-BE49-F238E27FC236}">
                <a16:creationId xmlns:a16="http://schemas.microsoft.com/office/drawing/2014/main" id="{893CEEFE-04C7-4CF0-A1B6-72A19B1EAA36}"/>
              </a:ext>
            </a:extLst>
          </p:cNvPr>
          <p:cNvSpPr>
            <a:spLocks noGrp="1"/>
          </p:cNvSpPr>
          <p:nvPr>
            <p:ph sz="half" idx="2"/>
          </p:nvPr>
        </p:nvSpPr>
        <p:spPr>
          <a:xfrm>
            <a:off x="4648200" y="1075478"/>
            <a:ext cx="4038600" cy="5288809"/>
          </a:xfrm>
          <a:solidFill>
            <a:srgbClr val="007A50">
              <a:alpha val="25000"/>
            </a:srgbClr>
          </a:solidFill>
        </p:spPr>
        <p:txBody>
          <a:bodyPr anchor="ctr">
            <a:normAutofit/>
          </a:bodyPr>
          <a:lstStyle/>
          <a:p>
            <a:r>
              <a:rPr lang="ro-RO" sz="1600" b="1" dirty="0"/>
              <a:t>Asigurarea activităților administrative conform prevederilor legale;</a:t>
            </a:r>
          </a:p>
          <a:p>
            <a:r>
              <a:rPr lang="ro-RO" sz="1600" b="1" dirty="0"/>
              <a:t>Relație deschisă cu cetățenii și transparență decizională;</a:t>
            </a:r>
          </a:p>
          <a:p>
            <a:r>
              <a:rPr lang="ro-RO" sz="1600" b="1" dirty="0"/>
              <a:t>Întreținerea drumurilor sătești;</a:t>
            </a:r>
          </a:p>
          <a:p>
            <a:r>
              <a:rPr lang="ro-RO" sz="1600" b="1" dirty="0"/>
              <a:t>Menținerea și extinderea iluminatului public;</a:t>
            </a:r>
          </a:p>
          <a:p>
            <a:r>
              <a:rPr lang="ro-RO" sz="1600" b="1" dirty="0"/>
              <a:t>Sprijin pentru Școala de Arte și grădiniță;</a:t>
            </a:r>
          </a:p>
          <a:p>
            <a:r>
              <a:rPr lang="ro-RO" sz="1600" b="1" dirty="0"/>
              <a:t>Susținerea activităților culturale locale;</a:t>
            </a:r>
          </a:p>
          <a:p>
            <a:r>
              <a:rPr lang="ro-RO" sz="1600" b="1" dirty="0"/>
              <a:t>Acordarea ajutoarelor sociale conform prevederilor legale;</a:t>
            </a:r>
          </a:p>
          <a:p>
            <a:r>
              <a:rPr lang="ro-RO" sz="1600" b="1" dirty="0"/>
              <a:t>Sprijin pentru persoanele vulnerabile;</a:t>
            </a:r>
          </a:p>
          <a:p>
            <a:r>
              <a:rPr lang="ro-RO" sz="1600" b="1" dirty="0"/>
              <a:t>Acțiuni de curățenie și salubrizare;</a:t>
            </a:r>
          </a:p>
          <a:p>
            <a:r>
              <a:rPr lang="ro-RO" sz="1600" b="1" dirty="0"/>
              <a:t>Întreținerea spațiilor verzi și gestionarea deșeurilor;</a:t>
            </a:r>
          </a:p>
          <a:p>
            <a:r>
              <a:rPr lang="ro-RO" sz="1600" b="1" dirty="0"/>
              <a:t>Derularea proiectelor de dezvoltare locală;</a:t>
            </a:r>
          </a:p>
          <a:p>
            <a:r>
              <a:rPr lang="ro-RO" sz="1600" b="1" dirty="0"/>
              <a:t>Impact pozitiv asupra comunității.</a:t>
            </a:r>
            <a:endParaRPr lang="ro-RO" dirty="0"/>
          </a:p>
        </p:txBody>
      </p:sp>
      <p:pic>
        <p:nvPicPr>
          <p:cNvPr id="10242" name="Picture 2" descr="Nu este disponibilă nicio descriere pentru fotografie.">
            <a:extLst>
              <a:ext uri="{FF2B5EF4-FFF2-40B4-BE49-F238E27FC236}">
                <a16:creationId xmlns:a16="http://schemas.microsoft.com/office/drawing/2014/main" id="{20315BDB-D9D1-4144-ABB8-B654CE2F2F6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1075478"/>
            <a:ext cx="3917576" cy="261069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Nu este disponibilă nicio descriere pentru fotografie.">
            <a:extLst>
              <a:ext uri="{FF2B5EF4-FFF2-40B4-BE49-F238E27FC236}">
                <a16:creationId xmlns:a16="http://schemas.microsoft.com/office/drawing/2014/main" id="{6B8AC8AD-BE59-4F81-ABF7-0D0C4A8AA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171950"/>
            <a:ext cx="3895084" cy="2192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840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751608F1-A275-FA53-8BC8-7693FAADC030}"/>
              </a:ext>
            </a:extLst>
          </p:cNvPr>
          <p:cNvSpPr>
            <a:spLocks noGrp="1"/>
          </p:cNvSpPr>
          <p:nvPr>
            <p:ph type="title"/>
          </p:nvPr>
        </p:nvSpPr>
        <p:spPr>
          <a:xfrm>
            <a:off x="457200" y="274637"/>
            <a:ext cx="8229600" cy="1335087"/>
          </a:xfrm>
          <a:solidFill>
            <a:schemeClr val="bg1">
              <a:lumMod val="95000"/>
            </a:schemeClr>
          </a:solidFill>
        </p:spPr>
        <p:txBody>
          <a:bodyPr>
            <a:normAutofit/>
          </a:bodyPr>
          <a:lstStyle/>
          <a:p>
            <a:r>
              <a:rPr lang="pt-BR" sz="2200" b="1" dirty="0">
                <a:latin typeface="+mn-lt"/>
              </a:rPr>
              <a:t>Dezvoltarea drumurilor – 202</a:t>
            </a:r>
            <a:r>
              <a:rPr lang="ro-RO" sz="2200" b="1" dirty="0">
                <a:latin typeface="+mn-lt"/>
              </a:rPr>
              <a:t>5</a:t>
            </a:r>
            <a:r>
              <a:rPr lang="pt-BR" sz="2200" b="1" dirty="0">
                <a:latin typeface="+mn-lt"/>
              </a:rPr>
              <a:t> </a:t>
            </a:r>
            <a:br>
              <a:rPr lang="ro-RO" sz="2200" b="1" dirty="0">
                <a:latin typeface="+mn-lt"/>
              </a:rPr>
            </a:br>
            <a:r>
              <a:rPr lang="pt-BR" sz="2200" b="1" dirty="0">
                <a:latin typeface="+mn-lt"/>
              </a:rPr>
              <a:t>Planificat: 4</a:t>
            </a:r>
            <a:r>
              <a:rPr lang="ro-RO" sz="2200" b="1" dirty="0">
                <a:latin typeface="+mn-lt"/>
              </a:rPr>
              <a:t>01,7</a:t>
            </a:r>
            <a:r>
              <a:rPr lang="pt-BR" sz="2200" b="1" dirty="0">
                <a:latin typeface="+mn-lt"/>
              </a:rPr>
              <a:t> mii lei</a:t>
            </a:r>
            <a:br>
              <a:rPr lang="ro-RO" sz="2200" b="1" dirty="0">
                <a:latin typeface="+mn-lt"/>
              </a:rPr>
            </a:br>
            <a:r>
              <a:rPr lang="pt-BR" sz="2200" b="1" dirty="0">
                <a:latin typeface="+mn-lt"/>
              </a:rPr>
              <a:t>Executat: </a:t>
            </a:r>
            <a:r>
              <a:rPr lang="ro-RO" sz="2200" b="1" dirty="0">
                <a:latin typeface="+mn-lt"/>
              </a:rPr>
              <a:t>389,9</a:t>
            </a:r>
            <a:r>
              <a:rPr lang="pt-BR" sz="2200" b="1" dirty="0">
                <a:latin typeface="+mn-lt"/>
              </a:rPr>
              <a:t> mii lei</a:t>
            </a:r>
            <a:endParaRPr lang="ro-RO" sz="2200" dirty="0">
              <a:solidFill>
                <a:srgbClr val="C00000"/>
              </a:solidFill>
            </a:endParaRPr>
          </a:p>
        </p:txBody>
      </p:sp>
      <p:graphicFrame>
        <p:nvGraphicFramePr>
          <p:cNvPr id="3" name="Nomogramă 2">
            <a:extLst>
              <a:ext uri="{FF2B5EF4-FFF2-40B4-BE49-F238E27FC236}">
                <a16:creationId xmlns:a16="http://schemas.microsoft.com/office/drawing/2014/main" id="{C2319772-705E-A1EC-19AF-379C57F4D5A2}"/>
              </a:ext>
            </a:extLst>
          </p:cNvPr>
          <p:cNvGraphicFramePr/>
          <p:nvPr>
            <p:extLst>
              <p:ext uri="{D42A27DB-BD31-4B8C-83A1-F6EECF244321}">
                <p14:modId xmlns:p14="http://schemas.microsoft.com/office/powerpoint/2010/main" val="2149292180"/>
              </p:ext>
            </p:extLst>
          </p:nvPr>
        </p:nvGraphicFramePr>
        <p:xfrm>
          <a:off x="457199" y="1498060"/>
          <a:ext cx="8229601" cy="50853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3196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FD8008FB-0635-15CD-A8E9-F39046E6BC02}"/>
              </a:ext>
            </a:extLst>
          </p:cNvPr>
          <p:cNvSpPr>
            <a:spLocks noGrp="1"/>
          </p:cNvSpPr>
          <p:nvPr>
            <p:ph type="title"/>
          </p:nvPr>
        </p:nvSpPr>
        <p:spPr>
          <a:xfrm>
            <a:off x="457200" y="274638"/>
            <a:ext cx="8229600" cy="1325562"/>
          </a:xfrm>
          <a:solidFill>
            <a:schemeClr val="accent3">
              <a:lumMod val="20000"/>
              <a:lumOff val="80000"/>
            </a:schemeClr>
          </a:solidFill>
        </p:spPr>
        <p:txBody>
          <a:bodyPr>
            <a:normAutofit fontScale="90000"/>
          </a:bodyPr>
          <a:lstStyle/>
          <a:p>
            <a:br>
              <a:rPr lang="ro-RO" sz="2700" b="1" dirty="0">
                <a:latin typeface="+mn-lt"/>
              </a:rPr>
            </a:br>
            <a:br>
              <a:rPr lang="ro-RO" sz="2700" b="1" dirty="0">
                <a:latin typeface="+mn-lt"/>
              </a:rPr>
            </a:br>
            <a:r>
              <a:rPr lang="ro-RO" sz="2700" b="1" dirty="0">
                <a:latin typeface="+mn-lt"/>
              </a:rPr>
              <a:t>Amenajarea teritoriului – 2025</a:t>
            </a:r>
            <a:br>
              <a:rPr lang="ro-RO" sz="2700" dirty="0">
                <a:latin typeface="+mn-lt"/>
              </a:rPr>
            </a:br>
            <a:r>
              <a:rPr lang="ro-RO" sz="2200" b="1" dirty="0">
                <a:latin typeface="+mn-lt"/>
              </a:rPr>
              <a:t>Buget planificat: 154,8 mii lei</a:t>
            </a:r>
            <a:br>
              <a:rPr lang="ro-RO" sz="2200" dirty="0">
                <a:latin typeface="+mn-lt"/>
              </a:rPr>
            </a:br>
            <a:r>
              <a:rPr lang="ro-RO" sz="2200" dirty="0">
                <a:latin typeface="+mn-lt"/>
              </a:rPr>
              <a:t>   </a:t>
            </a:r>
            <a:r>
              <a:rPr lang="ro-RO" sz="2200" b="1" dirty="0">
                <a:latin typeface="+mn-lt"/>
              </a:rPr>
              <a:t>Buget executat: 151,9  mii lei</a:t>
            </a:r>
            <a:br>
              <a:rPr lang="ro-RO" sz="2700" dirty="0"/>
            </a:br>
            <a:br>
              <a:rPr lang="ro-RO" sz="2700" dirty="0"/>
            </a:br>
            <a:endParaRPr lang="ro-RO" sz="2700" dirty="0"/>
          </a:p>
        </p:txBody>
      </p:sp>
      <p:sp>
        <p:nvSpPr>
          <p:cNvPr id="3" name="Substituent conținut 2">
            <a:extLst>
              <a:ext uri="{FF2B5EF4-FFF2-40B4-BE49-F238E27FC236}">
                <a16:creationId xmlns:a16="http://schemas.microsoft.com/office/drawing/2014/main" id="{8BF41D19-94A1-6657-A9FC-575A5866EEAD}"/>
              </a:ext>
            </a:extLst>
          </p:cNvPr>
          <p:cNvSpPr>
            <a:spLocks noGrp="1"/>
          </p:cNvSpPr>
          <p:nvPr>
            <p:ph idx="1"/>
          </p:nvPr>
        </p:nvSpPr>
        <p:spPr>
          <a:xfrm>
            <a:off x="457200" y="1743074"/>
            <a:ext cx="8229600" cy="4840287"/>
          </a:xfrm>
          <a:solidFill>
            <a:schemeClr val="accent3">
              <a:lumMod val="20000"/>
              <a:lumOff val="80000"/>
            </a:schemeClr>
          </a:solidFill>
        </p:spPr>
        <p:txBody>
          <a:bodyPr>
            <a:normAutofit/>
          </a:bodyPr>
          <a:lstStyle/>
          <a:p>
            <a:pPr marL="0" indent="0">
              <a:buNone/>
            </a:pPr>
            <a:r>
              <a:rPr lang="ro-RO" sz="2200" b="1" dirty="0"/>
              <a:t>      </a:t>
            </a:r>
            <a:r>
              <a:rPr lang="ro-RO" sz="1400" b="1" dirty="0"/>
              <a:t>În vederea realizării lucrărilor de amenajare și întreținere a teritoriului localității, în perioada de raportare au fost efectuate cheltuieli în sumă totală de 151,9 mii lei, după cum urmează:</a:t>
            </a:r>
          </a:p>
          <a:p>
            <a:pPr marL="0" indent="0">
              <a:buNone/>
            </a:pPr>
            <a:endParaRPr lang="ro-RO" sz="1400" b="1" dirty="0"/>
          </a:p>
          <a:p>
            <a:pPr>
              <a:buFont typeface="Arial" panose="020B0604020202020204" pitchFamily="34" charset="0"/>
              <a:buChar char="•"/>
            </a:pPr>
            <a:r>
              <a:rPr lang="ro-RO" sz="1400" b="1" dirty="0"/>
              <a:t>73,3 mii lei – pentru servicii prestate, inclusiv transportarea deșeurilor și servicii cu autoturnul pentru curățarea copacilor de la stadion;</a:t>
            </a:r>
          </a:p>
          <a:p>
            <a:pPr marL="0" indent="0">
              <a:buNone/>
            </a:pPr>
            <a:endParaRPr lang="ro-RO" sz="1400" b="1" dirty="0"/>
          </a:p>
          <a:p>
            <a:pPr>
              <a:buFont typeface="Arial" panose="020B0604020202020204" pitchFamily="34" charset="0"/>
              <a:buChar char="•"/>
            </a:pPr>
            <a:r>
              <a:rPr lang="ro-RO" sz="1400" b="1" dirty="0"/>
              <a:t>46,4 mii lei – pentru procurarea combustibilului utilizat la lucrările de întreținere și amenajare;</a:t>
            </a:r>
          </a:p>
          <a:p>
            <a:pPr marL="0" indent="0">
              <a:buNone/>
            </a:pPr>
            <a:endParaRPr lang="ro-RO" sz="1400" b="1" dirty="0"/>
          </a:p>
          <a:p>
            <a:pPr>
              <a:buFont typeface="Arial" panose="020B0604020202020204" pitchFamily="34" charset="0"/>
              <a:buChar char="•"/>
            </a:pPr>
            <a:r>
              <a:rPr lang="ro-RO" sz="1400" b="1" dirty="0"/>
              <a:t>15,0 mii lei – pentru procurarea materialelor de construcție (vopsea, ciment, grund, perii, discuri),</a:t>
            </a:r>
          </a:p>
          <a:p>
            <a:pPr marL="0" indent="0">
              <a:buNone/>
            </a:pPr>
            <a:endParaRPr lang="ro-RO" sz="1400" b="1" dirty="0"/>
          </a:p>
          <a:p>
            <a:pPr>
              <a:buFont typeface="Arial" panose="020B0604020202020204" pitchFamily="34" charset="0"/>
              <a:buChar char="•"/>
            </a:pPr>
            <a:r>
              <a:rPr lang="ro-RO" sz="1400" b="1" dirty="0"/>
              <a:t> utilizate la lucrările de amenajare a stadionului și a infrastructurii stradale;</a:t>
            </a:r>
          </a:p>
          <a:p>
            <a:pPr marL="0" indent="0">
              <a:buNone/>
            </a:pPr>
            <a:endParaRPr lang="ro-RO" sz="1400" b="1" dirty="0"/>
          </a:p>
          <a:p>
            <a:pPr>
              <a:buFont typeface="Arial" panose="020B0604020202020204" pitchFamily="34" charset="0"/>
              <a:buChar char="•"/>
            </a:pPr>
            <a:r>
              <a:rPr lang="ro-RO" sz="1400" b="1" dirty="0"/>
              <a:t>7,8 mii lei – pentru confecționarea plăcilor cu adrese stradale;</a:t>
            </a:r>
          </a:p>
          <a:p>
            <a:pPr marL="0" indent="0">
              <a:buNone/>
            </a:pPr>
            <a:endParaRPr lang="ro-RO" sz="1400" b="1" dirty="0"/>
          </a:p>
          <a:p>
            <a:pPr>
              <a:buFont typeface="Arial" panose="020B0604020202020204" pitchFamily="34" charset="0"/>
              <a:buChar char="•"/>
            </a:pPr>
            <a:r>
              <a:rPr lang="ro-RO" sz="1400" b="1" dirty="0"/>
              <a:t>3,4 mii lei – pentru achiziționarea suporturilor pentru lămpi la intrarea în localitate;</a:t>
            </a:r>
          </a:p>
          <a:p>
            <a:pPr marL="0" indent="0">
              <a:buNone/>
            </a:pPr>
            <a:endParaRPr lang="ro-RO" sz="1400" b="1" dirty="0"/>
          </a:p>
          <a:p>
            <a:pPr>
              <a:buFont typeface="Arial" panose="020B0604020202020204" pitchFamily="34" charset="0"/>
              <a:buChar char="•"/>
            </a:pPr>
            <a:r>
              <a:rPr lang="ro-RO" sz="1400" b="1" dirty="0"/>
              <a:t>6,0 mii lei – pentru procurarea florilor și arbuștilor ornamentali.</a:t>
            </a:r>
          </a:p>
          <a:p>
            <a:endParaRPr lang="ro-RO" dirty="0"/>
          </a:p>
        </p:txBody>
      </p:sp>
    </p:spTree>
    <p:extLst>
      <p:ext uri="{BB962C8B-B14F-4D97-AF65-F5344CB8AC3E}">
        <p14:creationId xmlns:p14="http://schemas.microsoft.com/office/powerpoint/2010/main" val="3481186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B7A57589-F3D9-7F29-B4AF-780BBD43CA52}"/>
              </a:ext>
            </a:extLst>
          </p:cNvPr>
          <p:cNvSpPr>
            <a:spLocks noGrp="1"/>
          </p:cNvSpPr>
          <p:nvPr>
            <p:ph type="title"/>
          </p:nvPr>
        </p:nvSpPr>
        <p:spPr>
          <a:xfrm>
            <a:off x="654424" y="274639"/>
            <a:ext cx="8032376" cy="478396"/>
          </a:xfrm>
          <a:solidFill>
            <a:schemeClr val="accent3">
              <a:lumMod val="20000"/>
              <a:lumOff val="80000"/>
            </a:schemeClr>
          </a:solidFill>
        </p:spPr>
        <p:txBody>
          <a:bodyPr>
            <a:noAutofit/>
          </a:bodyPr>
          <a:lstStyle/>
          <a:p>
            <a:br>
              <a:rPr lang="ro-RO" sz="2000" b="1" dirty="0"/>
            </a:br>
            <a:r>
              <a:rPr lang="ro-RO" sz="2000" b="1" dirty="0"/>
              <a:t>AMENAJAREA TERITORIULUI – 2025</a:t>
            </a:r>
            <a:br>
              <a:rPr lang="ro-RO" sz="2000" dirty="0"/>
            </a:br>
            <a:endParaRPr lang="ro-RO" sz="2000" dirty="0"/>
          </a:p>
        </p:txBody>
      </p:sp>
      <p:graphicFrame>
        <p:nvGraphicFramePr>
          <p:cNvPr id="3" name="Nomogramă 2">
            <a:extLst>
              <a:ext uri="{FF2B5EF4-FFF2-40B4-BE49-F238E27FC236}">
                <a16:creationId xmlns:a16="http://schemas.microsoft.com/office/drawing/2014/main" id="{D1B601D4-2C01-754A-7976-CF97174EBD9F}"/>
              </a:ext>
            </a:extLst>
          </p:cNvPr>
          <p:cNvGraphicFramePr/>
          <p:nvPr>
            <p:extLst>
              <p:ext uri="{D42A27DB-BD31-4B8C-83A1-F6EECF244321}">
                <p14:modId xmlns:p14="http://schemas.microsoft.com/office/powerpoint/2010/main" val="1490266829"/>
              </p:ext>
            </p:extLst>
          </p:nvPr>
        </p:nvGraphicFramePr>
        <p:xfrm>
          <a:off x="204281" y="1093694"/>
          <a:ext cx="8735438" cy="56281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4856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35D780B3-491E-4F4D-AF7B-D0BBBE0DA39E}"/>
              </a:ext>
            </a:extLst>
          </p:cNvPr>
          <p:cNvSpPr>
            <a:spLocks noGrp="1"/>
          </p:cNvSpPr>
          <p:nvPr>
            <p:ph type="title"/>
          </p:nvPr>
        </p:nvSpPr>
        <p:spPr>
          <a:xfrm>
            <a:off x="286871" y="188260"/>
            <a:ext cx="8570258" cy="543577"/>
          </a:xfrm>
          <a:solidFill>
            <a:schemeClr val="bg1">
              <a:lumMod val="95000"/>
            </a:schemeClr>
          </a:solidFill>
        </p:spPr>
        <p:txBody>
          <a:bodyPr>
            <a:normAutofit/>
          </a:bodyPr>
          <a:lstStyle/>
          <a:p>
            <a:r>
              <a:rPr lang="pt-BR" sz="2400" b="1" i="0" dirty="0">
                <a:effectLst/>
                <a:latin typeface="+mn-lt"/>
              </a:rPr>
              <a:t>Drum nou spre Dealul Crucii</a:t>
            </a:r>
            <a:endParaRPr lang="ro-RO" sz="2400" b="1" dirty="0">
              <a:latin typeface="+mn-lt"/>
            </a:endParaRPr>
          </a:p>
        </p:txBody>
      </p:sp>
      <p:sp>
        <p:nvSpPr>
          <p:cNvPr id="3" name="Substituent conținut 2">
            <a:extLst>
              <a:ext uri="{FF2B5EF4-FFF2-40B4-BE49-F238E27FC236}">
                <a16:creationId xmlns:a16="http://schemas.microsoft.com/office/drawing/2014/main" id="{1C83E1EB-31DF-4DAD-803B-D9D6F6B7D22A}"/>
              </a:ext>
            </a:extLst>
          </p:cNvPr>
          <p:cNvSpPr>
            <a:spLocks noGrp="1"/>
          </p:cNvSpPr>
          <p:nvPr>
            <p:ph sz="half" idx="1"/>
          </p:nvPr>
        </p:nvSpPr>
        <p:spPr>
          <a:xfrm>
            <a:off x="286870" y="851647"/>
            <a:ext cx="4491317" cy="5818093"/>
          </a:xfrm>
          <a:solidFill>
            <a:schemeClr val="bg1">
              <a:lumMod val="95000"/>
            </a:schemeClr>
          </a:solidFill>
        </p:spPr>
        <p:txBody>
          <a:bodyPr anchor="ctr">
            <a:normAutofit/>
          </a:bodyPr>
          <a:lstStyle/>
          <a:p>
            <a:pPr algn="l"/>
            <a:r>
              <a:rPr lang="ro-RO" sz="1400" b="1" i="0" dirty="0">
                <a:effectLst/>
              </a:rPr>
              <a:t>În luna octombrie a anului 2025, Primăria Bravicea a finalizat construcția unei porțiuni de drum betonat cu lungimea de 300 metri și lățimea de 3 metri, pe strada Viilor, care asigură accesul spre Dealul Crucii.</a:t>
            </a:r>
          </a:p>
          <a:p>
            <a:pPr algn="l"/>
            <a:r>
              <a:rPr lang="ro-RO" sz="1400" b="1" i="0" dirty="0">
                <a:effectLst/>
              </a:rPr>
              <a:t>Valoarea totală a proiectului: 401 483 lei, dintre care:</a:t>
            </a:r>
          </a:p>
          <a:p>
            <a:pPr marL="714375" algn="l">
              <a:buFont typeface="Wingdings" panose="05000000000000000000" pitchFamily="2" charset="2"/>
              <a:buChar char="ü"/>
            </a:pPr>
            <a:r>
              <a:rPr lang="ro-RO" sz="1400" b="1" i="0" dirty="0">
                <a:effectLst/>
              </a:rPr>
              <a:t>326 683 lei – contribuția Primăriei Bravicea;</a:t>
            </a:r>
          </a:p>
          <a:p>
            <a:pPr marL="714375" algn="l">
              <a:buFont typeface="Wingdings" panose="05000000000000000000" pitchFamily="2" charset="2"/>
              <a:buChar char="ü"/>
            </a:pPr>
            <a:r>
              <a:rPr lang="ro-RO" sz="1400" b="1" i="0" dirty="0">
                <a:effectLst/>
              </a:rPr>
              <a:t>74 800 lei – contribuția membrilor comunității.</a:t>
            </a:r>
          </a:p>
          <a:p>
            <a:pPr marL="0" indent="0" algn="l">
              <a:buNone/>
            </a:pPr>
            <a:r>
              <a:rPr lang="ro-RO" sz="1400" b="1" i="0" dirty="0">
                <a:effectLst/>
              </a:rPr>
              <a:t>Lucrările de construcție au fost executate de:</a:t>
            </a:r>
          </a:p>
          <a:p>
            <a:pPr marL="361950" indent="0" algn="l">
              <a:buNone/>
            </a:pPr>
            <a:r>
              <a:rPr lang="ro-RO" sz="1400" b="1" i="0" dirty="0">
                <a:effectLst/>
              </a:rPr>
              <a:t>GOGU Vasile, CHIRA Nicolae, CERARI Veaceslav, JOREAN Serghei.</a:t>
            </a:r>
          </a:p>
          <a:p>
            <a:pPr algn="l"/>
            <a:r>
              <a:rPr lang="ro-RO" sz="1400" b="1" i="0" dirty="0">
                <a:effectLst/>
              </a:rPr>
              <a:t>În bază de voluntariat au muncit:</a:t>
            </a:r>
          </a:p>
          <a:p>
            <a:pPr marL="361950" indent="0" algn="l">
              <a:buNone/>
            </a:pPr>
            <a:r>
              <a:rPr lang="ro-RO" sz="1400" b="1" i="0" dirty="0">
                <a:effectLst/>
              </a:rPr>
              <a:t>VORNICOV Serghei, VLEJU Grigore, BEJAN Serghei, PURCEL Vasile, GRECU Grigore, SÎRBU Nicolae, URSACHI Victor, MELNIC Mihai, URSACHI Nicolae și alții, precum și VORNICOV Rodica și BOȚAN Ana, care au colectat contribuțiile comunității.</a:t>
            </a:r>
          </a:p>
          <a:p>
            <a:pPr algn="l"/>
            <a:r>
              <a:rPr lang="ro-RO" sz="1400" b="1" i="0" dirty="0">
                <a:effectLst/>
              </a:rPr>
              <a:t>În total, 29 de familii au contribuit financiar la construcția acestei porțiuni de drum – un exemplu de implicare și solidaritate comunitară.</a:t>
            </a:r>
          </a:p>
          <a:p>
            <a:pPr marL="0" indent="0" algn="l">
              <a:buNone/>
            </a:pPr>
            <a:endParaRPr lang="ro-RO" sz="1400" b="1" i="0" dirty="0">
              <a:effectLst/>
            </a:endParaRPr>
          </a:p>
          <a:p>
            <a:pPr marL="0" indent="0" algn="l">
              <a:buNone/>
            </a:pPr>
            <a:r>
              <a:rPr lang="ro-RO" sz="1200" i="1" dirty="0">
                <a:effectLst/>
                <a:hlinkClick r:id="rId2"/>
              </a:rPr>
              <a:t>https://www.facebook.com/curieruldebravicea/posts/pfbid026hSDgNv7sWKCU9EfX7dV6Vu86FLt9yMhQjrkQKNAXEaQK8sEDm9jNxme6JZwvxC3l</a:t>
            </a:r>
            <a:endParaRPr lang="ro-RO" sz="1200" i="1" dirty="0">
              <a:effectLst/>
            </a:endParaRPr>
          </a:p>
        </p:txBody>
      </p:sp>
      <p:pic>
        <p:nvPicPr>
          <p:cNvPr id="1042" name="Picture 18" descr="Nu este disponibilă nicio descriere pentru fotografie.">
            <a:extLst>
              <a:ext uri="{FF2B5EF4-FFF2-40B4-BE49-F238E27FC236}">
                <a16:creationId xmlns:a16="http://schemas.microsoft.com/office/drawing/2014/main" id="{B2188012-8AE5-4D3A-93C9-1BA3531B922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143498" y="979479"/>
            <a:ext cx="1674159" cy="223221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Ar putea fi o imagine cu iarbă">
            <a:extLst>
              <a:ext uri="{FF2B5EF4-FFF2-40B4-BE49-F238E27FC236}">
                <a16:creationId xmlns:a16="http://schemas.microsoft.com/office/drawing/2014/main" id="{8AA05BD2-7A79-4CB1-A94B-C86F06C1C4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5460" y="3908612"/>
            <a:ext cx="1674158" cy="223221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Nu este disponibilă nicio descriere pentru fotografie.">
            <a:extLst>
              <a:ext uri="{FF2B5EF4-FFF2-40B4-BE49-F238E27FC236}">
                <a16:creationId xmlns:a16="http://schemas.microsoft.com/office/drawing/2014/main" id="{7BA7650C-5D6E-4768-A9E3-2E6B9F1A5F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4171" y="3720351"/>
            <a:ext cx="2335305" cy="175819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Nu este disponibilă nicio descriere pentru fotografie.">
            <a:extLst>
              <a:ext uri="{FF2B5EF4-FFF2-40B4-BE49-F238E27FC236}">
                <a16:creationId xmlns:a16="http://schemas.microsoft.com/office/drawing/2014/main" id="{231CCD73-442C-4B52-8D81-DBBC5FA93A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8680" y="1745338"/>
            <a:ext cx="2030256" cy="1149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698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714B44E4-1219-4263-A436-180226A585F1}"/>
              </a:ext>
            </a:extLst>
          </p:cNvPr>
          <p:cNvSpPr>
            <a:spLocks noGrp="1"/>
          </p:cNvSpPr>
          <p:nvPr>
            <p:ph type="title"/>
          </p:nvPr>
        </p:nvSpPr>
        <p:spPr>
          <a:xfrm>
            <a:off x="400050" y="274638"/>
            <a:ext cx="8286749" cy="532867"/>
          </a:xfrm>
          <a:solidFill>
            <a:schemeClr val="accent3">
              <a:lumMod val="20000"/>
              <a:lumOff val="80000"/>
            </a:schemeClr>
          </a:solidFill>
        </p:spPr>
        <p:txBody>
          <a:bodyPr>
            <a:normAutofit/>
          </a:bodyPr>
          <a:lstStyle/>
          <a:p>
            <a:r>
              <a:rPr lang="ro-RO" sz="2400" b="1" dirty="0"/>
              <a:t>Amenajarea teritoriului-2025</a:t>
            </a:r>
          </a:p>
        </p:txBody>
      </p:sp>
      <p:sp>
        <p:nvSpPr>
          <p:cNvPr id="4" name="Substituent conținut 3">
            <a:extLst>
              <a:ext uri="{FF2B5EF4-FFF2-40B4-BE49-F238E27FC236}">
                <a16:creationId xmlns:a16="http://schemas.microsoft.com/office/drawing/2014/main" id="{D83D9FEA-E3EB-49EA-AC08-4181AF51026E}"/>
              </a:ext>
            </a:extLst>
          </p:cNvPr>
          <p:cNvSpPr>
            <a:spLocks noGrp="1"/>
          </p:cNvSpPr>
          <p:nvPr>
            <p:ph sz="half" idx="2"/>
          </p:nvPr>
        </p:nvSpPr>
        <p:spPr>
          <a:xfrm>
            <a:off x="4536191" y="896471"/>
            <a:ext cx="4150609" cy="5593975"/>
          </a:xfrm>
          <a:solidFill>
            <a:schemeClr val="accent3">
              <a:lumMod val="20000"/>
              <a:lumOff val="80000"/>
            </a:schemeClr>
          </a:solidFill>
        </p:spPr>
        <p:txBody>
          <a:bodyPr>
            <a:normAutofit/>
          </a:bodyPr>
          <a:lstStyle/>
          <a:p>
            <a:r>
              <a:rPr lang="ro-RO" sz="1400" b="1" i="0" dirty="0">
                <a:solidFill>
                  <a:srgbClr val="080809"/>
                </a:solidFill>
                <a:effectLst/>
              </a:rPr>
              <a:t>Dl Veaceslav</a:t>
            </a:r>
            <a:r>
              <a:rPr lang="ro-RO" sz="1400" b="1" dirty="0">
                <a:solidFill>
                  <a:srgbClr val="080809"/>
                </a:solidFill>
              </a:rPr>
              <a:t> SAVIȚCHI</a:t>
            </a:r>
            <a:r>
              <a:rPr lang="ro-RO" sz="1400" b="1" i="0" dirty="0">
                <a:solidFill>
                  <a:srgbClr val="080809"/>
                </a:solidFill>
                <a:effectLst/>
              </a:rPr>
              <a:t>, consilier local – a donat echipamente pentru terenul de joacă care au fost montate la Stadion.</a:t>
            </a:r>
          </a:p>
          <a:p>
            <a:r>
              <a:rPr lang="ro-RO" sz="1400" b="1" i="0" dirty="0">
                <a:solidFill>
                  <a:srgbClr val="080809"/>
                </a:solidFill>
                <a:effectLst/>
              </a:rPr>
              <a:t>Dl Vlad</a:t>
            </a:r>
            <a:r>
              <a:rPr lang="ro-RO" sz="1400" b="1" dirty="0">
                <a:solidFill>
                  <a:srgbClr val="080809"/>
                </a:solidFill>
              </a:rPr>
              <a:t> SCLIFOS</a:t>
            </a:r>
            <a:r>
              <a:rPr lang="ro-RO" sz="1400" b="1" i="0" dirty="0">
                <a:solidFill>
                  <a:srgbClr val="080809"/>
                </a:solidFill>
                <a:effectLst/>
              </a:rPr>
              <a:t>, antreprenor și consilier local – a construit din fonduri proprii suporturi pentru flori agățătoare, montate la intrarea centrală pe Stadion (30 mii lei).</a:t>
            </a:r>
          </a:p>
          <a:p>
            <a:r>
              <a:rPr lang="ro-RO" sz="1400" b="1" dirty="0"/>
              <a:t>Au fost confecționate plăcile cu adrese stradale pentru care au fost utilizați 7,8 mii lei.</a:t>
            </a:r>
            <a:endParaRPr lang="ro-RO" sz="1400" b="1" dirty="0">
              <a:solidFill>
                <a:srgbClr val="080809"/>
              </a:solidFill>
            </a:endParaRPr>
          </a:p>
          <a:p>
            <a:endParaRPr lang="ro-RO" sz="1400" b="1" dirty="0"/>
          </a:p>
        </p:txBody>
      </p:sp>
      <p:pic>
        <p:nvPicPr>
          <p:cNvPr id="7170" name="Picture 2" descr="Ar putea fi o imagine cu iarbă şi copac">
            <a:extLst>
              <a:ext uri="{FF2B5EF4-FFF2-40B4-BE49-F238E27FC236}">
                <a16:creationId xmlns:a16="http://schemas.microsoft.com/office/drawing/2014/main" id="{FBDF7B9F-3939-4093-976B-4443244D2E8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043362" y="1328809"/>
            <a:ext cx="2379732" cy="179177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r putea fi o imagine cu 3 persoane">
            <a:extLst>
              <a:ext uri="{FF2B5EF4-FFF2-40B4-BE49-F238E27FC236}">
                <a16:creationId xmlns:a16="http://schemas.microsoft.com/office/drawing/2014/main" id="{84717F66-FD25-4632-A83C-2B507C17B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6034" y="3541059"/>
            <a:ext cx="1889628" cy="250943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Ar putea fi o imagine cu text">
            <a:extLst>
              <a:ext uri="{FF2B5EF4-FFF2-40B4-BE49-F238E27FC236}">
                <a16:creationId xmlns:a16="http://schemas.microsoft.com/office/drawing/2014/main" id="{D93BE754-91FA-4AA9-BD18-A73635CA5C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871" y="4378194"/>
            <a:ext cx="2221218" cy="1672301"/>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Nu este disponibilă nicio descriere pentru fotografie.">
            <a:extLst>
              <a:ext uri="{FF2B5EF4-FFF2-40B4-BE49-F238E27FC236}">
                <a16:creationId xmlns:a16="http://schemas.microsoft.com/office/drawing/2014/main" id="{D5056061-9EA1-4B23-803B-F8112756A3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173" y="1709149"/>
            <a:ext cx="1734879" cy="230392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ine 4">
            <a:extLst>
              <a:ext uri="{FF2B5EF4-FFF2-40B4-BE49-F238E27FC236}">
                <a16:creationId xmlns:a16="http://schemas.microsoft.com/office/drawing/2014/main" id="{85DE99AE-E491-44B9-9B49-568A6B8F96EF}"/>
              </a:ext>
            </a:extLst>
          </p:cNvPr>
          <p:cNvPicPr>
            <a:picLocks noChangeAspect="1"/>
          </p:cNvPicPr>
          <p:nvPr/>
        </p:nvPicPr>
        <p:blipFill>
          <a:blip r:embed="rId6"/>
          <a:stretch>
            <a:fillRect/>
          </a:stretch>
        </p:blipFill>
        <p:spPr>
          <a:xfrm>
            <a:off x="6570828" y="3197310"/>
            <a:ext cx="1950605" cy="1468669"/>
          </a:xfrm>
          <a:prstGeom prst="rect">
            <a:avLst/>
          </a:prstGeom>
        </p:spPr>
      </p:pic>
      <p:pic>
        <p:nvPicPr>
          <p:cNvPr id="6" name="Imagine 5">
            <a:extLst>
              <a:ext uri="{FF2B5EF4-FFF2-40B4-BE49-F238E27FC236}">
                <a16:creationId xmlns:a16="http://schemas.microsoft.com/office/drawing/2014/main" id="{0B7598CC-3F65-4E6D-924C-3E8B292A5AD9}"/>
              </a:ext>
            </a:extLst>
          </p:cNvPr>
          <p:cNvPicPr>
            <a:picLocks noChangeAspect="1"/>
          </p:cNvPicPr>
          <p:nvPr/>
        </p:nvPicPr>
        <p:blipFill>
          <a:blip r:embed="rId7"/>
          <a:stretch>
            <a:fillRect/>
          </a:stretch>
        </p:blipFill>
        <p:spPr>
          <a:xfrm>
            <a:off x="4648596" y="3914463"/>
            <a:ext cx="1809828" cy="2402541"/>
          </a:xfrm>
          <a:prstGeom prst="rect">
            <a:avLst/>
          </a:prstGeom>
        </p:spPr>
      </p:pic>
    </p:spTree>
    <p:extLst>
      <p:ext uri="{BB962C8B-B14F-4D97-AF65-F5344CB8AC3E}">
        <p14:creationId xmlns:p14="http://schemas.microsoft.com/office/powerpoint/2010/main" val="623974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9F02B764-6382-70F6-57D6-F56732A2D6FB}"/>
              </a:ext>
            </a:extLst>
          </p:cNvPr>
          <p:cNvSpPr>
            <a:spLocks noGrp="1"/>
          </p:cNvSpPr>
          <p:nvPr>
            <p:ph type="title"/>
          </p:nvPr>
        </p:nvSpPr>
        <p:spPr>
          <a:xfrm>
            <a:off x="367552" y="134471"/>
            <a:ext cx="8319247" cy="528917"/>
          </a:xfrm>
          <a:solidFill>
            <a:schemeClr val="accent5">
              <a:lumMod val="20000"/>
              <a:lumOff val="80000"/>
            </a:schemeClr>
          </a:solidFill>
        </p:spPr>
        <p:txBody>
          <a:bodyPr>
            <a:normAutofit fontScale="90000"/>
          </a:bodyPr>
          <a:lstStyle/>
          <a:p>
            <a:br>
              <a:rPr lang="ro-RO" sz="2700" b="1" dirty="0"/>
            </a:br>
            <a:br>
              <a:rPr lang="ro-RO" sz="2700" b="1" dirty="0"/>
            </a:br>
            <a:r>
              <a:rPr lang="pt-BR" sz="2200" b="1" dirty="0">
                <a:latin typeface="+mn-lt"/>
              </a:rPr>
              <a:t>Extinderea și modernizarea rețelelor de apă și iluminat stradal</a:t>
            </a:r>
            <a:r>
              <a:rPr lang="ro-RO" sz="2200" b="1" dirty="0">
                <a:latin typeface="+mn-lt"/>
              </a:rPr>
              <a:t> – 2025</a:t>
            </a:r>
            <a:br>
              <a:rPr lang="pt-BR" dirty="0">
                <a:latin typeface="+mn-lt"/>
              </a:rPr>
            </a:br>
            <a:endParaRPr lang="ro-RO" dirty="0">
              <a:latin typeface="+mn-lt"/>
            </a:endParaRPr>
          </a:p>
        </p:txBody>
      </p:sp>
      <p:sp>
        <p:nvSpPr>
          <p:cNvPr id="3" name="Substituent text 2">
            <a:extLst>
              <a:ext uri="{FF2B5EF4-FFF2-40B4-BE49-F238E27FC236}">
                <a16:creationId xmlns:a16="http://schemas.microsoft.com/office/drawing/2014/main" id="{ABEFE200-2EC8-FB23-555D-A5B080B73D05}"/>
              </a:ext>
            </a:extLst>
          </p:cNvPr>
          <p:cNvSpPr>
            <a:spLocks noGrp="1"/>
          </p:cNvSpPr>
          <p:nvPr>
            <p:ph type="body" idx="1"/>
          </p:nvPr>
        </p:nvSpPr>
        <p:spPr>
          <a:xfrm>
            <a:off x="268941" y="932330"/>
            <a:ext cx="4228447" cy="923364"/>
          </a:xfrm>
          <a:solidFill>
            <a:schemeClr val="accent5">
              <a:lumMod val="20000"/>
              <a:lumOff val="80000"/>
            </a:schemeClr>
          </a:solidFill>
        </p:spPr>
        <p:txBody>
          <a:bodyPr anchor="ctr">
            <a:normAutofit fontScale="25000" lnSpcReduction="20000"/>
          </a:bodyPr>
          <a:lstStyle/>
          <a:p>
            <a:pPr algn="ctr"/>
            <a:r>
              <a:rPr lang="ro-RO" sz="5600" dirty="0"/>
              <a:t>APROVIZIONAREA CU APĂ </a:t>
            </a:r>
            <a:endParaRPr lang="ro-RO" sz="5600" b="0" dirty="0"/>
          </a:p>
          <a:p>
            <a:pPr algn="ctr"/>
            <a:r>
              <a:rPr lang="ro-RO" sz="5600" dirty="0"/>
              <a:t>Apeductele conectate la fântânile arteziene</a:t>
            </a:r>
          </a:p>
          <a:p>
            <a:pPr algn="ctr"/>
            <a:r>
              <a:rPr lang="ro-RO" sz="5600" i="1" dirty="0"/>
              <a:t>Cangea, Baia, Centrul de Sănătate, Mori</a:t>
            </a:r>
            <a:endParaRPr lang="ro-RO" dirty="0"/>
          </a:p>
        </p:txBody>
      </p:sp>
      <p:sp>
        <p:nvSpPr>
          <p:cNvPr id="4" name="Substituent conținut 3">
            <a:extLst>
              <a:ext uri="{FF2B5EF4-FFF2-40B4-BE49-F238E27FC236}">
                <a16:creationId xmlns:a16="http://schemas.microsoft.com/office/drawing/2014/main" id="{4264E486-C256-D742-90A2-1130033752F0}"/>
              </a:ext>
            </a:extLst>
          </p:cNvPr>
          <p:cNvSpPr>
            <a:spLocks noGrp="1"/>
          </p:cNvSpPr>
          <p:nvPr>
            <p:ph sz="half" idx="2"/>
          </p:nvPr>
        </p:nvSpPr>
        <p:spPr>
          <a:xfrm>
            <a:off x="268941" y="1963271"/>
            <a:ext cx="4228447" cy="4589929"/>
          </a:xfrm>
          <a:solidFill>
            <a:schemeClr val="accent5">
              <a:lumMod val="20000"/>
              <a:lumOff val="80000"/>
            </a:schemeClr>
          </a:solidFill>
        </p:spPr>
        <p:txBody>
          <a:bodyPr>
            <a:normAutofit fontScale="55000" lnSpcReduction="20000"/>
          </a:bodyPr>
          <a:lstStyle/>
          <a:p>
            <a:r>
              <a:rPr lang="ro-RO" sz="2500" b="1" dirty="0"/>
              <a:t>Buget planificat: 386,2 mii lei</a:t>
            </a:r>
            <a:endParaRPr lang="ro-RO" sz="2500" dirty="0"/>
          </a:p>
          <a:p>
            <a:r>
              <a:rPr lang="pt-BR" sz="2500" b="1" dirty="0"/>
              <a:t>Buget executat: </a:t>
            </a:r>
            <a:r>
              <a:rPr lang="ro-RO" sz="2500" b="1" dirty="0"/>
              <a:t>373</a:t>
            </a:r>
            <a:r>
              <a:rPr lang="pt-BR" sz="2500" b="1" dirty="0"/>
              <a:t>,4 mii lei</a:t>
            </a:r>
            <a:endParaRPr lang="pt-BR" sz="2500" dirty="0"/>
          </a:p>
          <a:p>
            <a:pPr marL="0" indent="0">
              <a:spcBef>
                <a:spcPts val="600"/>
              </a:spcBef>
              <a:spcAft>
                <a:spcPts val="600"/>
              </a:spcAft>
              <a:buNone/>
            </a:pPr>
            <a:r>
              <a:rPr lang="ro-RO" sz="2500" b="1" dirty="0"/>
              <a:t>În perioada de raportare au fost înregistrate următoarele date privind funcționarea și dezvoltarea sistemului de aprovizionare cu apă:</a:t>
            </a:r>
          </a:p>
          <a:p>
            <a:pPr>
              <a:buFont typeface="Arial" panose="020B0604020202020204" pitchFamily="34" charset="0"/>
              <a:buChar char="•"/>
            </a:pPr>
            <a:r>
              <a:rPr lang="ro-RO" sz="2500" b="1" dirty="0"/>
              <a:t>759 familii conectate la cele 4 apeducte;</a:t>
            </a:r>
          </a:p>
          <a:p>
            <a:pPr>
              <a:buFont typeface="Arial" panose="020B0604020202020204" pitchFamily="34" charset="0"/>
              <a:buChar char="•"/>
            </a:pPr>
            <a:r>
              <a:rPr lang="ro-RO" sz="2500" b="1" dirty="0"/>
              <a:t>Suma achitată pentru energia electrică: 194,1 mii lei;</a:t>
            </a:r>
          </a:p>
          <a:p>
            <a:pPr>
              <a:buFont typeface="Arial" panose="020B0604020202020204" pitchFamily="34" charset="0"/>
              <a:buChar char="•"/>
            </a:pPr>
            <a:r>
              <a:rPr lang="ro-RO" sz="2500" b="1" dirty="0"/>
              <a:t>Cheltuieli pentru prestarea serviciilor operatorilor de date la </a:t>
            </a:r>
            <a:r>
              <a:rPr lang="ro-RO" sz="2500" b="1" i="1" dirty="0"/>
              <a:t>Apeductul Cangea</a:t>
            </a:r>
            <a:r>
              <a:rPr lang="ro-RO" sz="2500" b="1" dirty="0"/>
              <a:t>: 48,0 mii lei;</a:t>
            </a:r>
          </a:p>
          <a:p>
            <a:pPr>
              <a:buFont typeface="Arial" panose="020B0604020202020204" pitchFamily="34" charset="0"/>
              <a:buChar char="•"/>
            </a:pPr>
            <a:r>
              <a:rPr lang="ro-RO" sz="2500" b="1" dirty="0"/>
              <a:t>Procurarea pompei pentru sistemul de </a:t>
            </a:r>
            <a:r>
              <a:rPr lang="ro-RO" sz="2500" b="1" i="1" dirty="0"/>
              <a:t>Apeduct Cangea</a:t>
            </a:r>
            <a:r>
              <a:rPr lang="ro-RO" sz="2500" b="1" dirty="0"/>
              <a:t>: 17,0 mii lei;</a:t>
            </a:r>
          </a:p>
          <a:p>
            <a:pPr>
              <a:buFont typeface="Arial" panose="020B0604020202020204" pitchFamily="34" charset="0"/>
              <a:buChar char="•"/>
            </a:pPr>
            <a:r>
              <a:rPr lang="ro-RO" sz="2500" b="1" dirty="0"/>
              <a:t>Procurarea materialelor de construcție pentru lucrări la </a:t>
            </a:r>
            <a:r>
              <a:rPr lang="ro-RO" sz="2500" b="1" i="1" dirty="0"/>
              <a:t>Apeductul Cangea</a:t>
            </a:r>
            <a:r>
              <a:rPr lang="ro-RO" sz="2500" b="1" dirty="0"/>
              <a:t>: 2,3 mii lei;</a:t>
            </a:r>
          </a:p>
          <a:p>
            <a:pPr>
              <a:buFont typeface="Arial" panose="020B0604020202020204" pitchFamily="34" charset="0"/>
              <a:buChar char="•"/>
            </a:pPr>
            <a:r>
              <a:rPr lang="ro-RO" sz="2500" b="1" dirty="0"/>
              <a:t>Numărul beneficiarilor conectați la apeductul Cangea în anul 2025: 17 familii;</a:t>
            </a:r>
          </a:p>
          <a:p>
            <a:pPr>
              <a:buFont typeface="Arial" panose="020B0604020202020204" pitchFamily="34" charset="0"/>
              <a:buChar char="•"/>
            </a:pPr>
            <a:r>
              <a:rPr lang="ro-RO" sz="2500" b="1" dirty="0"/>
              <a:t>Suma achitată pentru conectarea la </a:t>
            </a:r>
            <a:r>
              <a:rPr lang="ro-RO" sz="2500" b="1" i="1" dirty="0"/>
              <a:t>Apeductul Cangea </a:t>
            </a:r>
            <a:r>
              <a:rPr lang="ro-RO" sz="2500" b="1" dirty="0"/>
              <a:t>de către noii beneficiari: 25,5 mii lei.</a:t>
            </a:r>
          </a:p>
          <a:p>
            <a:pPr>
              <a:buFont typeface="Arial" panose="020B0604020202020204" pitchFamily="34" charset="0"/>
              <a:buChar char="•"/>
            </a:pPr>
            <a:r>
              <a:rPr lang="ro-RO" sz="2500" b="1" dirty="0"/>
              <a:t>Contribuția APL la Proiectul „Energie regenerabilă – siguranță energetică și oportunități de dezvoltare durabilă pentru serviciile și instituțiile publice”: 112,0 mii lei.</a:t>
            </a:r>
          </a:p>
          <a:p>
            <a:pPr marL="0" indent="0">
              <a:buNone/>
            </a:pPr>
            <a:endParaRPr lang="ro-RO" sz="2500" dirty="0"/>
          </a:p>
          <a:p>
            <a:endParaRPr lang="ro-RO" sz="2500" dirty="0">
              <a:solidFill>
                <a:srgbClr val="C00000"/>
              </a:solidFill>
            </a:endParaRPr>
          </a:p>
          <a:p>
            <a:pPr marL="0" indent="0">
              <a:buNone/>
            </a:pPr>
            <a:endParaRPr lang="ro-RO" dirty="0"/>
          </a:p>
        </p:txBody>
      </p:sp>
      <p:sp>
        <p:nvSpPr>
          <p:cNvPr id="5" name="Substituent text 4">
            <a:extLst>
              <a:ext uri="{FF2B5EF4-FFF2-40B4-BE49-F238E27FC236}">
                <a16:creationId xmlns:a16="http://schemas.microsoft.com/office/drawing/2014/main" id="{A4CD85E2-2A74-9625-4E9B-FEA2036E471B}"/>
              </a:ext>
            </a:extLst>
          </p:cNvPr>
          <p:cNvSpPr>
            <a:spLocks noGrp="1"/>
          </p:cNvSpPr>
          <p:nvPr>
            <p:ph type="body" sz="quarter" idx="3"/>
          </p:nvPr>
        </p:nvSpPr>
        <p:spPr>
          <a:xfrm>
            <a:off x="4876799" y="932330"/>
            <a:ext cx="3810001" cy="923364"/>
          </a:xfrm>
          <a:solidFill>
            <a:schemeClr val="accent6">
              <a:lumMod val="20000"/>
              <a:lumOff val="80000"/>
            </a:schemeClr>
          </a:solidFill>
        </p:spPr>
        <p:txBody>
          <a:bodyPr anchor="ctr">
            <a:normAutofit fontScale="25000" lnSpcReduction="20000"/>
          </a:bodyPr>
          <a:lstStyle/>
          <a:p>
            <a:pPr algn="ctr"/>
            <a:r>
              <a:rPr lang="ro-RO" sz="5500" dirty="0"/>
              <a:t>Iluminat stradal comunitar</a:t>
            </a:r>
            <a:endParaRPr lang="ro-RO" dirty="0"/>
          </a:p>
        </p:txBody>
      </p:sp>
      <p:sp>
        <p:nvSpPr>
          <p:cNvPr id="6" name="Substituent conținut 5">
            <a:extLst>
              <a:ext uri="{FF2B5EF4-FFF2-40B4-BE49-F238E27FC236}">
                <a16:creationId xmlns:a16="http://schemas.microsoft.com/office/drawing/2014/main" id="{438BD808-4F89-EAD8-02D0-259CF6C631EA}"/>
              </a:ext>
            </a:extLst>
          </p:cNvPr>
          <p:cNvSpPr>
            <a:spLocks noGrp="1"/>
          </p:cNvSpPr>
          <p:nvPr>
            <p:ph sz="quarter" idx="4"/>
          </p:nvPr>
        </p:nvSpPr>
        <p:spPr>
          <a:xfrm>
            <a:off x="4876799" y="1963269"/>
            <a:ext cx="3810001" cy="4589931"/>
          </a:xfrm>
          <a:solidFill>
            <a:schemeClr val="accent6">
              <a:lumMod val="20000"/>
              <a:lumOff val="80000"/>
            </a:schemeClr>
          </a:solidFill>
        </p:spPr>
        <p:txBody>
          <a:bodyPr>
            <a:normAutofit fontScale="55000" lnSpcReduction="20000"/>
          </a:bodyPr>
          <a:lstStyle/>
          <a:p>
            <a:r>
              <a:rPr lang="ro-RO" sz="2500" b="1" dirty="0"/>
              <a:t>Buget planificat: 75,0 mii lei</a:t>
            </a:r>
            <a:endParaRPr lang="ro-RO" sz="2500" dirty="0"/>
          </a:p>
          <a:p>
            <a:r>
              <a:rPr lang="pt-BR" sz="2500" b="1" dirty="0"/>
              <a:t>Buget executat: </a:t>
            </a:r>
            <a:r>
              <a:rPr lang="ro-RO" sz="2500" b="1" dirty="0"/>
              <a:t>73</a:t>
            </a:r>
            <a:r>
              <a:rPr lang="pt-BR" sz="2500" b="1" dirty="0"/>
              <a:t>,</a:t>
            </a:r>
            <a:r>
              <a:rPr lang="ro-RO" sz="2500" b="1" dirty="0"/>
              <a:t>3</a:t>
            </a:r>
            <a:r>
              <a:rPr lang="pt-BR" sz="2500" b="1" dirty="0"/>
              <a:t> mii lei, inclusiv:</a:t>
            </a:r>
            <a:endParaRPr lang="ro-RO" sz="2500" b="1" dirty="0"/>
          </a:p>
          <a:p>
            <a:endParaRPr lang="ro-RO" sz="2500" b="1" dirty="0">
              <a:solidFill>
                <a:srgbClr val="C00000"/>
              </a:solidFill>
            </a:endParaRPr>
          </a:p>
          <a:p>
            <a:r>
              <a:rPr lang="ro-RO" sz="2500" b="1" dirty="0"/>
              <a:t>Conform datelor înregistrate, consumul de energie electrică pentru iluminatul stradal în anul 2025 a constituit 29 581 kWh.</a:t>
            </a:r>
          </a:p>
          <a:p>
            <a:r>
              <a:rPr lang="ro-RO" sz="2500" b="1" dirty="0"/>
              <a:t>Pentru asigurarea funcționării sistemului de iluminat public au fost efectuate următoarele cheltuieli:</a:t>
            </a:r>
          </a:p>
          <a:p>
            <a:pPr marL="714375">
              <a:buFont typeface="Wingdings" panose="05000000000000000000" pitchFamily="2" charset="2"/>
              <a:buChar char="ü"/>
            </a:pPr>
            <a:r>
              <a:rPr lang="ro-RO" sz="2500" b="1" dirty="0"/>
              <a:t>68,0 mii lei – pentru achitarea energiei electrice consumate;</a:t>
            </a:r>
          </a:p>
          <a:p>
            <a:pPr marL="714375">
              <a:buFont typeface="Wingdings" panose="05000000000000000000" pitchFamily="2" charset="2"/>
              <a:buChar char="ü"/>
            </a:pPr>
            <a:r>
              <a:rPr lang="ro-RO" sz="2500" b="1" dirty="0"/>
              <a:t>5,3 mii lei – pentru procurarea materialelor necesare întreținerii sistemului de iluminat.</a:t>
            </a:r>
          </a:p>
          <a:p>
            <a:r>
              <a:rPr lang="ro-RO" sz="2500" b="1" dirty="0"/>
              <a:t>În prezent, pentru funcționarea iluminatului public în comunitate sunt instalate 465 corpuri de iluminat LED, care contribuie la sporirea siguranței locuitorilor și la reducerea consumului de energie electrică.</a:t>
            </a:r>
          </a:p>
          <a:p>
            <a:endParaRPr lang="ro-RO" dirty="0"/>
          </a:p>
        </p:txBody>
      </p:sp>
    </p:spTree>
    <p:extLst>
      <p:ext uri="{BB962C8B-B14F-4D97-AF65-F5344CB8AC3E}">
        <p14:creationId xmlns:p14="http://schemas.microsoft.com/office/powerpoint/2010/main" val="470082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8E304912-81D4-4935-AAAF-7B08342D9399}"/>
              </a:ext>
            </a:extLst>
          </p:cNvPr>
          <p:cNvSpPr>
            <a:spLocks noGrp="1"/>
          </p:cNvSpPr>
          <p:nvPr>
            <p:ph type="title"/>
          </p:nvPr>
        </p:nvSpPr>
        <p:spPr>
          <a:xfrm>
            <a:off x="457200" y="274638"/>
            <a:ext cx="8229600" cy="582612"/>
          </a:xfrm>
          <a:solidFill>
            <a:schemeClr val="bg2"/>
          </a:solidFill>
        </p:spPr>
        <p:txBody>
          <a:bodyPr>
            <a:noAutofit/>
          </a:bodyPr>
          <a:lstStyle/>
          <a:p>
            <a:r>
              <a:rPr lang="ro-RO" sz="2400" b="1" dirty="0">
                <a:latin typeface="+mn-lt"/>
              </a:rPr>
              <a:t>Parteneriat public-privat – 2025 </a:t>
            </a:r>
          </a:p>
        </p:txBody>
      </p:sp>
      <p:sp>
        <p:nvSpPr>
          <p:cNvPr id="3" name="Substituent conținut 2">
            <a:extLst>
              <a:ext uri="{FF2B5EF4-FFF2-40B4-BE49-F238E27FC236}">
                <a16:creationId xmlns:a16="http://schemas.microsoft.com/office/drawing/2014/main" id="{CAEC9964-63EA-47A3-B393-12FDAF291DA5}"/>
              </a:ext>
            </a:extLst>
          </p:cNvPr>
          <p:cNvSpPr>
            <a:spLocks noGrp="1"/>
          </p:cNvSpPr>
          <p:nvPr>
            <p:ph sz="half" idx="1"/>
          </p:nvPr>
        </p:nvSpPr>
        <p:spPr>
          <a:xfrm>
            <a:off x="347383" y="999564"/>
            <a:ext cx="4448735" cy="5583797"/>
          </a:xfrm>
          <a:solidFill>
            <a:schemeClr val="bg2"/>
          </a:solidFill>
        </p:spPr>
        <p:txBody>
          <a:bodyPr>
            <a:normAutofit/>
          </a:bodyPr>
          <a:lstStyle/>
          <a:p>
            <a:endParaRPr lang="ro-RO" sz="1400" b="1" i="0" dirty="0">
              <a:solidFill>
                <a:srgbClr val="080809"/>
              </a:solidFill>
              <a:effectLst/>
            </a:endParaRPr>
          </a:p>
          <a:p>
            <a:pPr marL="0" indent="0" algn="ctr">
              <a:spcBef>
                <a:spcPts val="600"/>
              </a:spcBef>
              <a:spcAft>
                <a:spcPts val="600"/>
              </a:spcAft>
              <a:buNone/>
            </a:pPr>
            <a:r>
              <a:rPr lang="ro-RO" sz="1600" b="1" dirty="0"/>
              <a:t>Forarea unei fântâni pe teritoriul Stadionului</a:t>
            </a:r>
            <a:endParaRPr lang="ro-RO" sz="1400" b="1" dirty="0"/>
          </a:p>
          <a:p>
            <a:r>
              <a:rPr lang="ro-RO" sz="1400" b="1" dirty="0"/>
              <a:t>La data de 11 iunie 2025, Primăria Bravicea a realizat forarea unei fântâni pe teritoriul stadionului local, un pas important pentru asigurarea accesului la apă în această zonă frecventată de tineri și de locuitorii satului.</a:t>
            </a:r>
          </a:p>
          <a:p>
            <a:r>
              <a:rPr lang="ro-RO" sz="1400" b="1" dirty="0"/>
              <a:t>Inițiativa primarului Alexei ZATIC a fost susținută de antreprenorul local dl Veaceslav BALMUȘ, care a donat 1000 de euro pentru realizarea acestei lucrări.</a:t>
            </a:r>
          </a:p>
          <a:p>
            <a:r>
              <a:rPr lang="ro-RO" sz="1400" b="1" dirty="0"/>
              <a:t>De asemenea, dl Vlad SCLIFOS, antreprenor și consilier local, a donat un burlan pentru fântână, contribuind astfel la realizarea proiectului.</a:t>
            </a:r>
          </a:p>
          <a:p>
            <a:r>
              <a:rPr lang="ro-RO" sz="1400" b="1" dirty="0"/>
              <a:t>Adresăm sincere mulțumiri sponsorilor pentru sprijinul oferit, acesta fiind un frumos exemplu de implicare civică și de cooperare între administrația publică locală și sectorul privat, în beneficiul întregii comunități.</a:t>
            </a:r>
          </a:p>
          <a:p>
            <a:r>
              <a:rPr lang="ro-RO" sz="1400" b="1" dirty="0"/>
              <a:t>Mulțumim, voluntarilor locali care au muncit:</a:t>
            </a:r>
            <a:br>
              <a:rPr lang="ro-RO" sz="1400" b="1" dirty="0"/>
            </a:br>
            <a:r>
              <a:rPr lang="ro-RO" sz="1400" b="1" dirty="0"/>
              <a:t>GOGU Vasile, HAREA Pavel, VEVERIȚĂ Mircea, IURCU Simion, TALMAZ Ion, IURCU Iulian, CHIRA Nicolae, BOȚAN Constantin, HOLODENCO Pavel.</a:t>
            </a:r>
          </a:p>
        </p:txBody>
      </p:sp>
      <p:pic>
        <p:nvPicPr>
          <p:cNvPr id="5125" name="Picture 5" descr="Nu este disponibilă nicio descriere pentru fotografie.">
            <a:extLst>
              <a:ext uri="{FF2B5EF4-FFF2-40B4-BE49-F238E27FC236}">
                <a16:creationId xmlns:a16="http://schemas.microsoft.com/office/drawing/2014/main" id="{47CCE54A-DD20-4823-BBFE-044A4C2B9E0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57216" y="3887788"/>
            <a:ext cx="1822077" cy="2429435"/>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Nu este disponibilă nicio descriere pentru fotografie.">
            <a:extLst>
              <a:ext uri="{FF2B5EF4-FFF2-40B4-BE49-F238E27FC236}">
                <a16:creationId xmlns:a16="http://schemas.microsoft.com/office/drawing/2014/main" id="{C715FA65-C8B0-4ACC-BBD4-244C612AD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2896" y="3887789"/>
            <a:ext cx="1822077" cy="2429436"/>
          </a:xfrm>
          <a:prstGeom prst="rect">
            <a:avLst/>
          </a:prstGeom>
          <a:noFill/>
          <a:extLst>
            <a:ext uri="{909E8E84-426E-40DD-AFC4-6F175D3DCCD1}">
              <a14:hiddenFill xmlns:a14="http://schemas.microsoft.com/office/drawing/2010/main">
                <a:solidFill>
                  <a:srgbClr val="FFFFFF"/>
                </a:solidFill>
              </a14:hiddenFill>
            </a:ext>
          </a:extLst>
        </p:spPr>
      </p:pic>
      <p:pic>
        <p:nvPicPr>
          <p:cNvPr id="5139" name="Picture 19" descr="Ar putea fi o imagine cu 6 persoane">
            <a:extLst>
              <a:ext uri="{FF2B5EF4-FFF2-40B4-BE49-F238E27FC236}">
                <a16:creationId xmlns:a16="http://schemas.microsoft.com/office/drawing/2014/main" id="{4D4D01F4-2977-4DFF-B7D9-01DF9D10BA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7216" y="1026366"/>
            <a:ext cx="1822076" cy="2429435"/>
          </a:xfrm>
          <a:prstGeom prst="rect">
            <a:avLst/>
          </a:prstGeom>
          <a:noFill/>
          <a:extLst>
            <a:ext uri="{909E8E84-426E-40DD-AFC4-6F175D3DCCD1}">
              <a14:hiddenFill xmlns:a14="http://schemas.microsoft.com/office/drawing/2010/main">
                <a:solidFill>
                  <a:srgbClr val="FFFFFF"/>
                </a:solidFill>
              </a14:hiddenFill>
            </a:ext>
          </a:extLst>
        </p:spPr>
      </p:pic>
      <p:pic>
        <p:nvPicPr>
          <p:cNvPr id="5141" name="Picture 21" descr="Ar putea fi o imagine cu 4 persoane">
            <a:extLst>
              <a:ext uri="{FF2B5EF4-FFF2-40B4-BE49-F238E27FC236}">
                <a16:creationId xmlns:a16="http://schemas.microsoft.com/office/drawing/2014/main" id="{67E13ADF-9486-4560-A873-BBE01E02C4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4541" y="999565"/>
            <a:ext cx="1822076" cy="2429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606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989B7C7A-AFE4-4AF1-B6F0-D7F13E75831C}"/>
              </a:ext>
            </a:extLst>
          </p:cNvPr>
          <p:cNvSpPr>
            <a:spLocks noGrp="1"/>
          </p:cNvSpPr>
          <p:nvPr>
            <p:ph type="title"/>
          </p:nvPr>
        </p:nvSpPr>
        <p:spPr>
          <a:xfrm>
            <a:off x="457200" y="274638"/>
            <a:ext cx="8229599" cy="477837"/>
          </a:xfrm>
          <a:solidFill>
            <a:schemeClr val="accent3">
              <a:lumMod val="20000"/>
              <a:lumOff val="80000"/>
            </a:schemeClr>
          </a:solidFill>
        </p:spPr>
        <p:txBody>
          <a:bodyPr>
            <a:noAutofit/>
          </a:bodyPr>
          <a:lstStyle/>
          <a:p>
            <a:r>
              <a:rPr lang="ro-RO" sz="2400" b="1" dirty="0"/>
              <a:t>Campanii de salubrizare – 2025</a:t>
            </a:r>
          </a:p>
        </p:txBody>
      </p:sp>
      <p:sp>
        <p:nvSpPr>
          <p:cNvPr id="3" name="Substituent conținut 2">
            <a:extLst>
              <a:ext uri="{FF2B5EF4-FFF2-40B4-BE49-F238E27FC236}">
                <a16:creationId xmlns:a16="http://schemas.microsoft.com/office/drawing/2014/main" id="{C8035A4C-9394-461C-AB3D-7EA9EEA7F1FB}"/>
              </a:ext>
            </a:extLst>
          </p:cNvPr>
          <p:cNvSpPr>
            <a:spLocks noGrp="1"/>
          </p:cNvSpPr>
          <p:nvPr>
            <p:ph sz="half" idx="1"/>
          </p:nvPr>
        </p:nvSpPr>
        <p:spPr>
          <a:xfrm>
            <a:off x="172683" y="867942"/>
            <a:ext cx="5374927" cy="5783869"/>
          </a:xfrm>
          <a:solidFill>
            <a:schemeClr val="accent3">
              <a:lumMod val="20000"/>
              <a:lumOff val="80000"/>
            </a:schemeClr>
          </a:solidFill>
        </p:spPr>
        <p:txBody>
          <a:bodyPr anchor="ctr">
            <a:noAutofit/>
          </a:bodyPr>
          <a:lstStyle/>
          <a:p>
            <a:pPr marL="0" indent="0">
              <a:buNone/>
            </a:pPr>
            <a:r>
              <a:rPr lang="ro-RO" sz="1350" b="1" i="0" dirty="0">
                <a:solidFill>
                  <a:srgbClr val="080809"/>
                </a:solidFill>
                <a:effectLst/>
              </a:rPr>
              <a:t>Primăria Bravicea a desfășurat Campanii de salubrizare care au avut</a:t>
            </a:r>
            <a:r>
              <a:rPr lang="ro-RO" sz="1350" b="1" dirty="0">
                <a:solidFill>
                  <a:srgbClr val="080809"/>
                </a:solidFill>
              </a:rPr>
              <a:t> s</a:t>
            </a:r>
            <a:r>
              <a:rPr lang="ro-RO" sz="1350" b="1" dirty="0"/>
              <a:t>copul de a îmbunătăți starea de salubritate a localității, preveni-rea poluării mediului și creșterea gradului de responsabilizare civică a populației.</a:t>
            </a:r>
            <a:endParaRPr lang="ro-RO" sz="1350" b="1" i="0" dirty="0">
              <a:solidFill>
                <a:srgbClr val="080809"/>
              </a:solidFill>
              <a:effectLst/>
            </a:endParaRPr>
          </a:p>
          <a:p>
            <a:r>
              <a:rPr lang="ro-RO" sz="1350" b="1" dirty="0"/>
              <a:t>Campaniile de salubrizare au reprezentat un ansamblu de măsuri și acțiuni organizate de APL, în colaborare cu instituțiile și locuitorii comunității, având ca scop asigurarea unui mediu curat și sănătos.</a:t>
            </a:r>
          </a:p>
          <a:p>
            <a:pPr marL="0" indent="0">
              <a:spcBef>
                <a:spcPts val="600"/>
              </a:spcBef>
              <a:spcAft>
                <a:spcPts val="600"/>
              </a:spcAft>
              <a:buNone/>
            </a:pPr>
            <a:r>
              <a:rPr lang="ro-RO" sz="1350" b="1" dirty="0"/>
              <a:t>Au fost desfășurate următoarele activități:</a:t>
            </a:r>
          </a:p>
          <a:p>
            <a:pPr>
              <a:buFont typeface="Arial" panose="020B0604020202020204" pitchFamily="34" charset="0"/>
              <a:buChar char="•"/>
            </a:pPr>
            <a:r>
              <a:rPr lang="ro-RO" sz="1350" b="1" dirty="0"/>
              <a:t>Colectarea, evacuarea și transportul deșeurilor din spațiile publice;</a:t>
            </a:r>
          </a:p>
          <a:p>
            <a:pPr>
              <a:buFont typeface="Arial" panose="020B0604020202020204" pitchFamily="34" charset="0"/>
              <a:buChar char="•"/>
            </a:pPr>
            <a:r>
              <a:rPr lang="ro-RO" sz="1350" b="1" dirty="0"/>
              <a:t>Salubrizarea drumurilor, spațiilor verzi, terenurilor publice și a zonelor de agrement;</a:t>
            </a:r>
          </a:p>
          <a:p>
            <a:pPr>
              <a:buFont typeface="Arial" panose="020B0604020202020204" pitchFamily="34" charset="0"/>
              <a:buChar char="•"/>
            </a:pPr>
            <a:r>
              <a:rPr lang="ro-RO" sz="1350" b="1" dirty="0"/>
              <a:t>Curățarea râpei (intrarea în sat de la traseul M5) de către S.A. „Drumuri Strășeni”;</a:t>
            </a:r>
          </a:p>
          <a:p>
            <a:pPr>
              <a:buFont typeface="Arial" panose="020B0604020202020204" pitchFamily="34" charset="0"/>
              <a:buChar char="•"/>
            </a:pPr>
            <a:r>
              <a:rPr lang="ro-RO" sz="1350" b="1" dirty="0"/>
              <a:t>Cosirea ierbii, curățarea arborilor și întreținerea spațiilor verzi;</a:t>
            </a:r>
          </a:p>
          <a:p>
            <a:pPr>
              <a:buFont typeface="Arial" panose="020B0604020202020204" pitchFamily="34" charset="0"/>
              <a:buChar char="•"/>
            </a:pPr>
            <a:r>
              <a:rPr lang="ro-RO" sz="1350" b="1" dirty="0"/>
              <a:t>Colectarea deșeurilor;</a:t>
            </a:r>
          </a:p>
          <a:p>
            <a:pPr>
              <a:buFont typeface="Arial" panose="020B0604020202020204" pitchFamily="34" charset="0"/>
              <a:buChar char="•"/>
            </a:pPr>
            <a:r>
              <a:rPr lang="ro-RO" sz="1350" b="1" dirty="0"/>
              <a:t>Desfășurarea acțiunilor de informare și sensibilizare a populației privind protecția mediului și importanța menținerii curățeniei;</a:t>
            </a:r>
          </a:p>
          <a:p>
            <a:pPr>
              <a:buFont typeface="Arial" panose="020B0604020202020204" pitchFamily="34" charset="0"/>
              <a:buChar char="•"/>
            </a:pPr>
            <a:r>
              <a:rPr lang="ro-RO" sz="1350" b="1" dirty="0"/>
              <a:t>Implicarea instituțiilor publice, agenților economici și cetățenilor în activități de voluntariat.</a:t>
            </a:r>
          </a:p>
          <a:p>
            <a:r>
              <a:rPr lang="ro-RO" sz="1350" b="1" i="0" dirty="0">
                <a:solidFill>
                  <a:srgbClr val="080809"/>
                </a:solidFill>
                <a:effectLst/>
              </a:rPr>
              <a:t>Primăria Bravicea a desfășurat Campania de cosire a ierbii din Cimitirul local, la care au participat GOGU Vasile, VEVERIȚĂ Valeriu, GREJDIANU Ion, VEVERIȚĂ Mircea, IURCU Simion, TALMAZ Ion, VORNICOV Serghei, SÎRBU Nicolae. Acțiunea a avut scopul de a menține un spațiu curat și îngrijit pentru reculegere și pomenire. </a:t>
            </a:r>
            <a:endParaRPr lang="ro-RO" sz="1350" b="1" dirty="0"/>
          </a:p>
        </p:txBody>
      </p:sp>
      <p:pic>
        <p:nvPicPr>
          <p:cNvPr id="7170" name="Picture 2" descr="Nu este disponibilă nicio descriere pentru fotografie.">
            <a:extLst>
              <a:ext uri="{FF2B5EF4-FFF2-40B4-BE49-F238E27FC236}">
                <a16:creationId xmlns:a16="http://schemas.microsoft.com/office/drawing/2014/main" id="{732B1758-A1A2-433B-8AFD-BF6D93F3585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332913" y="3429000"/>
            <a:ext cx="1725078" cy="230010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Nu este disponibilă nicio descriere pentru fotografie.">
            <a:extLst>
              <a:ext uri="{FF2B5EF4-FFF2-40B4-BE49-F238E27FC236}">
                <a16:creationId xmlns:a16="http://schemas.microsoft.com/office/drawing/2014/main" id="{00CD0C06-B90B-44F9-A494-72AF98E6D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813" y="4170270"/>
            <a:ext cx="1613648" cy="215153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Nu este disponibilă nicio descriere pentru fotografie.">
            <a:extLst>
              <a:ext uri="{FF2B5EF4-FFF2-40B4-BE49-F238E27FC236}">
                <a16:creationId xmlns:a16="http://schemas.microsoft.com/office/drawing/2014/main" id="{A6866330-C1A4-4A12-9051-F97FBCD073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2913" y="867943"/>
            <a:ext cx="1638404" cy="2184539"/>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Ar putea fi o imagine cu 2 persoane şi copac">
            <a:extLst>
              <a:ext uri="{FF2B5EF4-FFF2-40B4-BE49-F238E27FC236}">
                <a16:creationId xmlns:a16="http://schemas.microsoft.com/office/drawing/2014/main" id="{C3E6A85E-DB7F-4EF1-877C-69C4C5106D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4015" y="1682900"/>
            <a:ext cx="1507244" cy="2009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848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9DE6069F-042B-42C2-AA02-7D619D73F3B5}"/>
              </a:ext>
            </a:extLst>
          </p:cNvPr>
          <p:cNvSpPr>
            <a:spLocks noGrp="1"/>
          </p:cNvSpPr>
          <p:nvPr>
            <p:ph type="title"/>
          </p:nvPr>
        </p:nvSpPr>
        <p:spPr>
          <a:xfrm>
            <a:off x="478492" y="274638"/>
            <a:ext cx="8208308" cy="873050"/>
          </a:xfrm>
          <a:solidFill>
            <a:schemeClr val="accent6">
              <a:lumMod val="20000"/>
              <a:lumOff val="80000"/>
            </a:schemeClr>
          </a:solidFill>
        </p:spPr>
        <p:txBody>
          <a:bodyPr>
            <a:normAutofit fontScale="90000"/>
          </a:bodyPr>
          <a:lstStyle/>
          <a:p>
            <a:br>
              <a:rPr lang="ro-RO" sz="2200" b="1" dirty="0">
                <a:latin typeface="+mn-lt"/>
              </a:rPr>
            </a:br>
            <a:br>
              <a:rPr lang="ro-RO" sz="2200" b="1" dirty="0">
                <a:latin typeface="+mn-lt"/>
              </a:rPr>
            </a:br>
            <a:r>
              <a:rPr lang="ro-RO" sz="2200" b="1" dirty="0">
                <a:latin typeface="+mn-lt"/>
              </a:rPr>
              <a:t>Proiectul „Energie regenerabilă – siguranță energetică și oportunități de dezvoltare durabilă pentru serviciile și instituțiile publice din s. Bravicea”</a:t>
            </a:r>
            <a:br>
              <a:rPr lang="pt-BR" sz="2200" dirty="0">
                <a:latin typeface="+mn-lt"/>
              </a:rPr>
            </a:br>
            <a:br>
              <a:rPr lang="ro-RO" sz="2200" b="1" dirty="0"/>
            </a:br>
            <a:endParaRPr lang="ro-RO" sz="2200" dirty="0"/>
          </a:p>
        </p:txBody>
      </p:sp>
      <p:sp>
        <p:nvSpPr>
          <p:cNvPr id="3" name="Substituent conținut 2">
            <a:extLst>
              <a:ext uri="{FF2B5EF4-FFF2-40B4-BE49-F238E27FC236}">
                <a16:creationId xmlns:a16="http://schemas.microsoft.com/office/drawing/2014/main" id="{35C69ADE-7C4B-414A-A7C0-EC7757BEE94F}"/>
              </a:ext>
            </a:extLst>
          </p:cNvPr>
          <p:cNvSpPr>
            <a:spLocks noGrp="1"/>
          </p:cNvSpPr>
          <p:nvPr>
            <p:ph sz="half" idx="1"/>
          </p:nvPr>
        </p:nvSpPr>
        <p:spPr>
          <a:xfrm>
            <a:off x="478492" y="1312725"/>
            <a:ext cx="4093508" cy="5177721"/>
          </a:xfrm>
          <a:solidFill>
            <a:schemeClr val="accent6">
              <a:lumMod val="20000"/>
              <a:lumOff val="80000"/>
            </a:schemeClr>
          </a:solidFill>
        </p:spPr>
        <p:txBody>
          <a:bodyPr anchor="ctr">
            <a:normAutofit fontScale="92500" lnSpcReduction="20000"/>
          </a:bodyPr>
          <a:lstStyle/>
          <a:p>
            <a:pPr>
              <a:lnSpc>
                <a:spcPct val="110000"/>
              </a:lnSpc>
              <a:spcBef>
                <a:spcPts val="0"/>
              </a:spcBef>
              <a:spcAft>
                <a:spcPts val="600"/>
              </a:spcAft>
            </a:pPr>
            <a:r>
              <a:rPr lang="ro-RO" sz="1600" b="1" dirty="0"/>
              <a:t>Primăria Bravicea, participând la Proiectul „Comunități </a:t>
            </a:r>
            <a:r>
              <a:rPr lang="ro-RO" sz="1600" b="1" dirty="0" err="1"/>
              <a:t>reziliente</a:t>
            </a:r>
            <a:r>
              <a:rPr lang="ro-RO" sz="1600" b="1" dirty="0"/>
              <a:t> prin abilitarea femeilor” (etapa a doua), implementat de Programul Națiunilor Unite pentru Dezvoltare (PNUD) și finanțat de Guvernele Suediei și Norvegiei, va implementa un proiect comunitar care are drept scop asigurarea instituțiilor și serviciilor publice cu energie din surse regenerabile.</a:t>
            </a:r>
          </a:p>
          <a:p>
            <a:pPr>
              <a:lnSpc>
                <a:spcPct val="110000"/>
              </a:lnSpc>
              <a:spcBef>
                <a:spcPts val="0"/>
              </a:spcBef>
              <a:spcAft>
                <a:spcPts val="600"/>
              </a:spcAft>
            </a:pPr>
            <a:r>
              <a:rPr lang="ro-RO" sz="1600" b="1" dirty="0"/>
              <a:t>În cadrul acestui proiect, localitatea va beneficia de o finanțare în valoare de</a:t>
            </a:r>
            <a:br>
              <a:rPr lang="ro-RO" sz="1600" b="1" dirty="0"/>
            </a:br>
            <a:r>
              <a:rPr lang="ro-RO" sz="1600" b="1" dirty="0"/>
              <a:t>30 000 dolari SUA din partea donatorilor.</a:t>
            </a:r>
            <a:endParaRPr lang="ro-RO" sz="1600" b="1" dirty="0">
              <a:solidFill>
                <a:srgbClr val="C00000"/>
              </a:solidFill>
            </a:endParaRPr>
          </a:p>
          <a:p>
            <a:pPr>
              <a:lnSpc>
                <a:spcPct val="110000"/>
              </a:lnSpc>
              <a:spcBef>
                <a:spcPts val="0"/>
              </a:spcBef>
              <a:spcAft>
                <a:spcPts val="600"/>
              </a:spcAft>
            </a:pPr>
            <a:r>
              <a:rPr lang="ro-RO" sz="1600" b="1" dirty="0"/>
              <a:t>Au fost instalate 12 contoare inteligente, donate de UNDP Moldova Primăriei Bravicea pentru 4 fântâni arteziene (</a:t>
            </a:r>
            <a:r>
              <a:rPr lang="ro-RO" sz="1600" b="1" i="1" dirty="0"/>
              <a:t>Cangea,</a:t>
            </a:r>
            <a:r>
              <a:rPr lang="ro-RO" sz="1600" b="1" dirty="0"/>
              <a:t> </a:t>
            </a:r>
            <a:r>
              <a:rPr lang="ro-RO" sz="1600" b="1" i="1" dirty="0"/>
              <a:t>Baia, Centrul de Sănătate, Mori</a:t>
            </a:r>
            <a:r>
              <a:rPr lang="ro-RO" sz="1600" b="1" dirty="0"/>
              <a:t> ), Primărie, Asistența Socială, Gimnaziu, Stadion, Centrul Cultural, Muzeu, Grădiniță, pentru a asigura iluminatul stradal în comunitate.</a:t>
            </a:r>
          </a:p>
          <a:p>
            <a:pPr>
              <a:lnSpc>
                <a:spcPct val="110000"/>
              </a:lnSpc>
              <a:spcBef>
                <a:spcPts val="0"/>
              </a:spcBef>
              <a:spcAft>
                <a:spcPts val="600"/>
              </a:spcAft>
            </a:pPr>
            <a:r>
              <a:rPr lang="ro-RO" sz="1600" b="1" dirty="0"/>
              <a:t>Sistemul fotovoltaic urmează a fi montat la Fântâna arteziană de la Mori, Grădiniță, Primărie și Fântâna arteziană Cangea.</a:t>
            </a:r>
          </a:p>
        </p:txBody>
      </p:sp>
      <p:pic>
        <p:nvPicPr>
          <p:cNvPr id="12290" name="Picture 2" descr="Ar putea fi o imagine cu ‎8 persoane şi ‎text care spune „‎III 出 :Norway مد_مرمر Evenimentulo oficial aide inminarea parteneria PROIECTUL PROIECTUL.COMUNRAȚIZLENTE .COMUNITAȚ BILITARFAFEMEILOR,E FEMEILOR, ETAPAAIHA mmm 3Kea Sverige m 28fearuane 11:10 ＝ Norway ေ fLMS DP Evenimentul oficial de Inmänare epa parteneriat PROIECTUL „COMUNITĂȚI REZILIENTE VABILITAREAFEMEILOR&quot;,ETA ABILITAREA FEMEILOR&quot;, ETAPAAI-A II-A ទាតុន :=Norway 28 februarie 11:00 Evenimentu oficial โทกลัก cortiticatalo wrtidicatalorda.nan eй PROIECTUL .COMUNITAȚI REZILIENTE ETAPAANa privesc eu f LIVE 23fearuzrie 11:03 ENTINSCCT fU UN DP 出う #Tern.x &quot;&quot;NITATI COMUNITÄTI REZISTENTE‎”‎‎">
            <a:extLst>
              <a:ext uri="{FF2B5EF4-FFF2-40B4-BE49-F238E27FC236}">
                <a16:creationId xmlns:a16="http://schemas.microsoft.com/office/drawing/2014/main" id="{1982940B-FF80-4923-9F63-CDC55971823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49637" y="1360350"/>
            <a:ext cx="3715871" cy="247662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Ar putea fi o imagine cu text care spune „전방 Suedia Sverige Norway 4 UIN DP CERTIFICAT DE GRANT Primăria Bravicea, raionul Călărași Energie regenerabila și eficiență energetică Valoare grant: 30,000 USD や兄。 KATARINA FRIED Ambasadoarea Suediei în Republica Moldova am deko KAMILLAH. KOLSHUS Şefa Biroulul Ambasadei Norveglei in in Republica Maldova Kaypis DANIELA GASPARIKOVA Reprezentantä prezentantäRezidentă, Rezidentä, PNUD PNUDMoldova Moldova Proiectul Comunități reziliente prin abilitarea femeilor&quot; Chişinău, Republica Moldova 28 februarie 2025”">
            <a:extLst>
              <a:ext uri="{FF2B5EF4-FFF2-40B4-BE49-F238E27FC236}">
                <a16:creationId xmlns:a16="http://schemas.microsoft.com/office/drawing/2014/main" id="{DE508EBC-A48F-420F-984F-ABD654D6E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9874" y="3954389"/>
            <a:ext cx="3588968" cy="2691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360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4CDC0D7D-EFAA-5813-DE23-D32705E53428}"/>
              </a:ext>
            </a:extLst>
          </p:cNvPr>
          <p:cNvSpPr>
            <a:spLocks noGrp="1"/>
          </p:cNvSpPr>
          <p:nvPr>
            <p:ph type="title"/>
          </p:nvPr>
        </p:nvSpPr>
        <p:spPr>
          <a:xfrm>
            <a:off x="502920" y="213360"/>
            <a:ext cx="8183880" cy="763793"/>
          </a:xfrm>
          <a:solidFill>
            <a:schemeClr val="bg1">
              <a:lumMod val="95000"/>
            </a:schemeClr>
          </a:solidFill>
        </p:spPr>
        <p:txBody>
          <a:bodyPr>
            <a:noAutofit/>
          </a:bodyPr>
          <a:lstStyle/>
          <a:p>
            <a:r>
              <a:rPr lang="ro-RO" sz="2400" b="1" dirty="0">
                <a:latin typeface="+mn-lt"/>
              </a:rPr>
              <a:t>Proiectul „Reparația și restabilirea trotuarului</a:t>
            </a:r>
            <a:br>
              <a:rPr lang="ro-RO" sz="2400" b="1" dirty="0">
                <a:latin typeface="+mn-lt"/>
              </a:rPr>
            </a:br>
            <a:r>
              <a:rPr lang="ro-RO" sz="2400" b="1" dirty="0">
                <a:latin typeface="+mn-lt"/>
              </a:rPr>
              <a:t>situat în satul Bravicea, raionul Călărași”</a:t>
            </a:r>
          </a:p>
        </p:txBody>
      </p:sp>
      <p:sp>
        <p:nvSpPr>
          <p:cNvPr id="3" name="Substituent conținut 2">
            <a:extLst>
              <a:ext uri="{FF2B5EF4-FFF2-40B4-BE49-F238E27FC236}">
                <a16:creationId xmlns:a16="http://schemas.microsoft.com/office/drawing/2014/main" id="{EE0FE2FB-B9F9-00E9-B545-012DA844015C}"/>
              </a:ext>
            </a:extLst>
          </p:cNvPr>
          <p:cNvSpPr>
            <a:spLocks noGrp="1"/>
          </p:cNvSpPr>
          <p:nvPr>
            <p:ph sz="half" idx="1"/>
          </p:nvPr>
        </p:nvSpPr>
        <p:spPr>
          <a:xfrm>
            <a:off x="502920" y="1210235"/>
            <a:ext cx="4069080" cy="5251524"/>
          </a:xfrm>
          <a:solidFill>
            <a:schemeClr val="bg1">
              <a:lumMod val="95000"/>
            </a:schemeClr>
          </a:solidFill>
        </p:spPr>
        <p:txBody>
          <a:bodyPr anchor="ctr">
            <a:normAutofit fontScale="92500" lnSpcReduction="10000"/>
          </a:bodyPr>
          <a:lstStyle/>
          <a:p>
            <a:r>
              <a:rPr lang="ro-RO" sz="1800" b="1" dirty="0"/>
              <a:t>În anul 2025 a fost depusă Cererea de finanțare către I.P. Oficiul Național de Dezvoltare Regională și Locală pentru finanțarea Proiectului </a:t>
            </a:r>
            <a:r>
              <a:rPr lang="ro-RO" sz="1800" b="1" dirty="0">
                <a:latin typeface="+mn-lt"/>
              </a:rPr>
              <a:t>„Reparația și restabilirea  trotuarului situat în satul Bravicea, raionul Călărași”, în cadrul Programului </a:t>
            </a:r>
            <a:r>
              <a:rPr lang="ro-MD" sz="1800" b="1" dirty="0">
                <a:effectLst/>
                <a:ea typeface="Times New Roman" panose="02020603050405020304" pitchFamily="18" charset="0"/>
                <a:cs typeface="Times New Roman" panose="02020603050405020304" pitchFamily="18" charset="0"/>
              </a:rPr>
              <a:t>Guvernului „Europa este aproape” – ediția 2025</a:t>
            </a:r>
            <a:endParaRPr lang="ro-RO" sz="1800" b="1" dirty="0">
              <a:effectLst/>
              <a:ea typeface="Calibri" panose="020F0502020204030204" pitchFamily="34" charset="0"/>
              <a:cs typeface="Times New Roman" panose="02020603050405020304" pitchFamily="18" charset="0"/>
            </a:endParaRPr>
          </a:p>
          <a:p>
            <a:r>
              <a:rPr lang="ro-RO" sz="1800" b="1" dirty="0"/>
              <a:t>Trotuarul din centrul satului Bravicea va fi reconstruit pe o lungime de 2 km</a:t>
            </a:r>
            <a:endParaRPr lang="ro-RO" sz="1800" b="1" dirty="0">
              <a:latin typeface="+mn-lt"/>
            </a:endParaRPr>
          </a:p>
          <a:p>
            <a:r>
              <a:rPr lang="ro-RO" sz="1800" b="1" dirty="0"/>
              <a:t>Valoarea lucrărilor, conform contractului, este de 3 708 541,66 lei, </a:t>
            </a:r>
            <a:r>
              <a:rPr lang="ro-RO" sz="1800" b="1" i="1" dirty="0"/>
              <a:t>inclusiv</a:t>
            </a:r>
            <a:r>
              <a:rPr lang="ro-RO" sz="1800" b="1" dirty="0"/>
              <a:t>:</a:t>
            </a:r>
          </a:p>
          <a:p>
            <a:pPr marL="714375">
              <a:buFont typeface="Wingdings" panose="05000000000000000000" pitchFamily="2" charset="2"/>
              <a:buChar char="ü"/>
            </a:pPr>
            <a:r>
              <a:rPr lang="ro-RO" sz="1800" b="1" dirty="0"/>
              <a:t>Contribuția APL Bravicea:</a:t>
            </a:r>
            <a:br>
              <a:rPr lang="ro-RO" sz="1800" b="1" dirty="0"/>
            </a:br>
            <a:r>
              <a:rPr lang="ro-RO" sz="1800" b="1" dirty="0"/>
              <a:t>131 mii lei;</a:t>
            </a:r>
          </a:p>
          <a:p>
            <a:pPr marL="714375">
              <a:buFont typeface="Wingdings" panose="05000000000000000000" pitchFamily="2" charset="2"/>
              <a:buChar char="ü"/>
            </a:pPr>
            <a:r>
              <a:rPr lang="ro-RO" sz="1800" b="1" dirty="0"/>
              <a:t>Contribuția Consiliului Raional Călărași: 150 mii lei.</a:t>
            </a:r>
          </a:p>
          <a:p>
            <a:r>
              <a:rPr lang="ro-RO" sz="1800" b="1" dirty="0"/>
              <a:t>Lucrările de reparație vor fi realizate de către: „ANCAROS CONSTRUCT” S.R.L.</a:t>
            </a:r>
          </a:p>
        </p:txBody>
      </p:sp>
      <p:pic>
        <p:nvPicPr>
          <p:cNvPr id="6" name="Substituent conținut 5">
            <a:extLst>
              <a:ext uri="{FF2B5EF4-FFF2-40B4-BE49-F238E27FC236}">
                <a16:creationId xmlns:a16="http://schemas.microsoft.com/office/drawing/2014/main" id="{42FC75E6-9B3C-4FE6-77A5-1B851E4B5BCC}"/>
              </a:ext>
            </a:extLst>
          </p:cNvPr>
          <p:cNvPicPr>
            <a:picLocks noGrp="1" noChangeAspect="1"/>
          </p:cNvPicPr>
          <p:nvPr>
            <p:ph sz="half" idx="2"/>
          </p:nvPr>
        </p:nvPicPr>
        <p:blipFill>
          <a:blip r:embed="rId2"/>
          <a:stretch>
            <a:fillRect/>
          </a:stretch>
        </p:blipFill>
        <p:spPr>
          <a:xfrm>
            <a:off x="5217795" y="3849166"/>
            <a:ext cx="3469005" cy="2612593"/>
          </a:xfrm>
          <a:prstGeom prst="rect">
            <a:avLst/>
          </a:prstGeom>
        </p:spPr>
      </p:pic>
      <p:pic>
        <p:nvPicPr>
          <p:cNvPr id="10" name="Imagine 9">
            <a:extLst>
              <a:ext uri="{FF2B5EF4-FFF2-40B4-BE49-F238E27FC236}">
                <a16:creationId xmlns:a16="http://schemas.microsoft.com/office/drawing/2014/main" id="{F891593D-E14D-3569-9CF2-FD53B2BDB288}"/>
              </a:ext>
            </a:extLst>
          </p:cNvPr>
          <p:cNvPicPr>
            <a:picLocks noChangeAspect="1"/>
          </p:cNvPicPr>
          <p:nvPr/>
        </p:nvPicPr>
        <p:blipFill>
          <a:blip r:embed="rId3"/>
          <a:stretch>
            <a:fillRect/>
          </a:stretch>
        </p:blipFill>
        <p:spPr>
          <a:xfrm>
            <a:off x="5217795" y="1210235"/>
            <a:ext cx="3469005" cy="2612594"/>
          </a:xfrm>
          <a:prstGeom prst="rect">
            <a:avLst/>
          </a:prstGeom>
        </p:spPr>
      </p:pic>
    </p:spTree>
    <p:extLst>
      <p:ext uri="{BB962C8B-B14F-4D97-AF65-F5344CB8AC3E}">
        <p14:creationId xmlns:p14="http://schemas.microsoft.com/office/powerpoint/2010/main" val="2282592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E2A3AB6D-FAC7-D504-E368-ADE28A4FE893}"/>
              </a:ext>
            </a:extLst>
          </p:cNvPr>
          <p:cNvSpPr>
            <a:spLocks noGrp="1"/>
          </p:cNvSpPr>
          <p:nvPr>
            <p:ph type="title"/>
          </p:nvPr>
        </p:nvSpPr>
        <p:spPr>
          <a:xfrm>
            <a:off x="800099" y="304801"/>
            <a:ext cx="7515225" cy="970932"/>
          </a:xfrm>
          <a:solidFill>
            <a:srgbClr val="0046AE">
              <a:alpha val="25000"/>
            </a:srgbClr>
          </a:solidFill>
        </p:spPr>
        <p:txBody>
          <a:bodyPr>
            <a:noAutofit/>
          </a:bodyPr>
          <a:lstStyle/>
          <a:p>
            <a:br>
              <a:rPr lang="ro-RO" sz="2800" b="1" dirty="0"/>
            </a:br>
            <a:r>
              <a:rPr lang="ro-RO" sz="2800" b="1" dirty="0"/>
              <a:t>Situația financiară</a:t>
            </a:r>
            <a:br>
              <a:rPr lang="ro-RO" sz="2800" b="1" dirty="0"/>
            </a:br>
            <a:endParaRPr lang="ro-RO" sz="2800" b="1" dirty="0"/>
          </a:p>
        </p:txBody>
      </p:sp>
      <p:sp>
        <p:nvSpPr>
          <p:cNvPr id="5" name="Dreptunghi: colțuri rotunjite 4">
            <a:extLst>
              <a:ext uri="{FF2B5EF4-FFF2-40B4-BE49-F238E27FC236}">
                <a16:creationId xmlns:a16="http://schemas.microsoft.com/office/drawing/2014/main" id="{B2039519-4169-2540-B065-84ECB1538D93}"/>
              </a:ext>
            </a:extLst>
          </p:cNvPr>
          <p:cNvSpPr/>
          <p:nvPr/>
        </p:nvSpPr>
        <p:spPr>
          <a:xfrm>
            <a:off x="800099" y="1553496"/>
            <a:ext cx="7515225" cy="187550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o-MD" sz="2400" b="1" dirty="0"/>
              <a:t>Bugetul Primăriei Bravicea</a:t>
            </a:r>
            <a:br>
              <a:rPr lang="ro-MD" sz="2400" b="1" dirty="0"/>
            </a:br>
            <a:r>
              <a:rPr lang="ro-MD" sz="2400" b="1" dirty="0"/>
              <a:t>planificat pentru anul 20</a:t>
            </a:r>
            <a:r>
              <a:rPr lang="ro-RO" sz="2400" b="1" dirty="0"/>
              <a:t>25: </a:t>
            </a:r>
            <a:br>
              <a:rPr lang="ro-RO" sz="2400" b="1" dirty="0"/>
            </a:br>
            <a:r>
              <a:rPr lang="ro-RO" sz="2400" b="1" dirty="0"/>
              <a:t>12 316,1 mii lei</a:t>
            </a:r>
            <a:br>
              <a:rPr lang="ro-RO" b="1" dirty="0">
                <a:solidFill>
                  <a:srgbClr val="C00000"/>
                </a:solidFill>
              </a:rPr>
            </a:br>
            <a:endParaRPr lang="ro-RO" dirty="0"/>
          </a:p>
        </p:txBody>
      </p:sp>
      <p:sp>
        <p:nvSpPr>
          <p:cNvPr id="6" name="Dreptunghi: colțuri rotunjite 5">
            <a:extLst>
              <a:ext uri="{FF2B5EF4-FFF2-40B4-BE49-F238E27FC236}">
                <a16:creationId xmlns:a16="http://schemas.microsoft.com/office/drawing/2014/main" id="{80F598CF-5D5E-BA9D-C475-AC0582D279C5}"/>
              </a:ext>
            </a:extLst>
          </p:cNvPr>
          <p:cNvSpPr/>
          <p:nvPr/>
        </p:nvSpPr>
        <p:spPr>
          <a:xfrm>
            <a:off x="800100" y="3706762"/>
            <a:ext cx="3271034" cy="2418736"/>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lvl="0" algn="ctr">
              <a:spcBef>
                <a:spcPts val="641"/>
              </a:spcBef>
              <a:buNone/>
              <a:tabLst>
                <a:tab pos="0" algn="l"/>
              </a:tabLst>
            </a:pPr>
            <a:r>
              <a:rPr lang="ro-RO" sz="2400" b="1" dirty="0">
                <a:solidFill>
                  <a:schemeClr val="tx2">
                    <a:lumMod val="50000"/>
                  </a:schemeClr>
                </a:solidFill>
              </a:rPr>
              <a:t>TRANSFERURI:</a:t>
            </a:r>
          </a:p>
          <a:p>
            <a:pPr lvl="0" algn="ctr">
              <a:spcBef>
                <a:spcPts val="641"/>
              </a:spcBef>
              <a:buNone/>
              <a:tabLst>
                <a:tab pos="0" algn="l"/>
              </a:tabLst>
            </a:pPr>
            <a:r>
              <a:rPr lang="ro-RO" sz="2400" b="1" dirty="0">
                <a:solidFill>
                  <a:schemeClr val="tx2">
                    <a:lumMod val="50000"/>
                  </a:schemeClr>
                </a:solidFill>
              </a:rPr>
              <a:t>9 377,4 mii lei</a:t>
            </a:r>
          </a:p>
          <a:p>
            <a:pPr lvl="0" algn="ctr">
              <a:spcBef>
                <a:spcPts val="641"/>
              </a:spcBef>
              <a:buNone/>
              <a:tabLst>
                <a:tab pos="0" algn="l"/>
              </a:tabLst>
            </a:pPr>
            <a:r>
              <a:rPr lang="ro-RO" sz="2400" b="1" dirty="0">
                <a:solidFill>
                  <a:schemeClr val="tx2">
                    <a:lumMod val="50000"/>
                  </a:schemeClr>
                </a:solidFill>
              </a:rPr>
              <a:t> (76,1%)</a:t>
            </a:r>
          </a:p>
        </p:txBody>
      </p:sp>
      <p:sp>
        <p:nvSpPr>
          <p:cNvPr id="7" name="Dreptunghi: colțuri rotunjite 6">
            <a:extLst>
              <a:ext uri="{FF2B5EF4-FFF2-40B4-BE49-F238E27FC236}">
                <a16:creationId xmlns:a16="http://schemas.microsoft.com/office/drawing/2014/main" id="{515CB68D-8DE7-945F-2978-5AC951024468}"/>
              </a:ext>
            </a:extLst>
          </p:cNvPr>
          <p:cNvSpPr/>
          <p:nvPr/>
        </p:nvSpPr>
        <p:spPr>
          <a:xfrm>
            <a:off x="5031964" y="3706762"/>
            <a:ext cx="3283360" cy="241873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spcBef>
                <a:spcPts val="641"/>
              </a:spcBef>
              <a:buNone/>
              <a:tabLst>
                <a:tab pos="0" algn="l"/>
              </a:tabLst>
            </a:pPr>
            <a:r>
              <a:rPr lang="ro-RO" sz="2400" b="1" dirty="0">
                <a:solidFill>
                  <a:schemeClr val="tx1"/>
                </a:solidFill>
              </a:rPr>
              <a:t>IMPOZITE:</a:t>
            </a:r>
          </a:p>
          <a:p>
            <a:pPr lvl="0" algn="ctr">
              <a:spcBef>
                <a:spcPts val="641"/>
              </a:spcBef>
              <a:buNone/>
              <a:tabLst>
                <a:tab pos="0" algn="l"/>
              </a:tabLst>
            </a:pPr>
            <a:r>
              <a:rPr lang="ro-RO" sz="2400" b="1" dirty="0">
                <a:solidFill>
                  <a:schemeClr val="tx1"/>
                </a:solidFill>
              </a:rPr>
              <a:t>2 938,7 mii lei</a:t>
            </a:r>
          </a:p>
          <a:p>
            <a:pPr lvl="0" algn="ctr">
              <a:spcBef>
                <a:spcPts val="641"/>
              </a:spcBef>
              <a:buNone/>
              <a:tabLst>
                <a:tab pos="0" algn="l"/>
              </a:tabLst>
            </a:pPr>
            <a:r>
              <a:rPr lang="ro-RO" sz="2400" b="1" dirty="0">
                <a:solidFill>
                  <a:schemeClr val="tx1"/>
                </a:solidFill>
              </a:rPr>
              <a:t>(23,9%)</a:t>
            </a:r>
          </a:p>
        </p:txBody>
      </p:sp>
    </p:spTree>
    <p:extLst>
      <p:ext uri="{BB962C8B-B14F-4D97-AF65-F5344CB8AC3E}">
        <p14:creationId xmlns:p14="http://schemas.microsoft.com/office/powerpoint/2010/main" val="331705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754BCDA-98B8-8AAC-4294-26A6FBD177BC}"/>
              </a:ext>
            </a:extLst>
          </p:cNvPr>
          <p:cNvSpPr>
            <a:spLocks noGrp="1"/>
          </p:cNvSpPr>
          <p:nvPr>
            <p:ph type="title"/>
          </p:nvPr>
        </p:nvSpPr>
        <p:spPr>
          <a:xfrm>
            <a:off x="255639" y="108155"/>
            <a:ext cx="8431161" cy="1042219"/>
          </a:xfrm>
          <a:solidFill>
            <a:schemeClr val="accent1">
              <a:lumMod val="20000"/>
              <a:lumOff val="80000"/>
            </a:schemeClr>
          </a:solidFill>
        </p:spPr>
        <p:txBody>
          <a:bodyPr>
            <a:normAutofit/>
          </a:bodyPr>
          <a:lstStyle/>
          <a:p>
            <a:r>
              <a:rPr lang="ro-RO" sz="2000" b="1" dirty="0">
                <a:latin typeface="+mn-lt"/>
              </a:rPr>
              <a:t>În anul 2025, Autoritatea Publică Locală Bravicea a realizat obiective în domeniul educației și culturii, contribuind la îmbunătățirea procesului educațional și la consolidarea identității culturale a comunității.</a:t>
            </a:r>
          </a:p>
        </p:txBody>
      </p:sp>
      <p:sp>
        <p:nvSpPr>
          <p:cNvPr id="3" name="Substituent conținut 2">
            <a:extLst>
              <a:ext uri="{FF2B5EF4-FFF2-40B4-BE49-F238E27FC236}">
                <a16:creationId xmlns:a16="http://schemas.microsoft.com/office/drawing/2014/main" id="{BAB65781-8612-4A3B-7A62-4396371BBA8E}"/>
              </a:ext>
            </a:extLst>
          </p:cNvPr>
          <p:cNvSpPr>
            <a:spLocks noGrp="1"/>
          </p:cNvSpPr>
          <p:nvPr>
            <p:ph idx="1"/>
          </p:nvPr>
        </p:nvSpPr>
        <p:spPr>
          <a:xfrm>
            <a:off x="255639" y="1258529"/>
            <a:ext cx="8652387" cy="5407741"/>
          </a:xfrm>
          <a:solidFill>
            <a:schemeClr val="accent1">
              <a:lumMod val="20000"/>
              <a:lumOff val="80000"/>
            </a:schemeClr>
          </a:solidFill>
        </p:spPr>
        <p:txBody>
          <a:bodyPr>
            <a:normAutofit/>
          </a:bodyPr>
          <a:lstStyle/>
          <a:p>
            <a:pPr>
              <a:lnSpc>
                <a:spcPct val="150000"/>
              </a:lnSpc>
              <a:buFont typeface="Wingdings" panose="05000000000000000000" pitchFamily="2" charset="2"/>
              <a:buChar char="v"/>
            </a:pPr>
            <a:r>
              <a:rPr lang="ro-RO" sz="1400" b="1" i="1" dirty="0"/>
              <a:t>       În domeniul educației:</a:t>
            </a:r>
          </a:p>
          <a:p>
            <a:pPr>
              <a:lnSpc>
                <a:spcPct val="150000"/>
              </a:lnSpc>
            </a:pPr>
            <a:r>
              <a:rPr lang="ro-RO" sz="1400" b="1" dirty="0"/>
              <a:t>Îmbunătățirea infrastructurii instituțiilor de învățământ prin efectuarea lucrărilor de reparație curentă, precum și dotarea acestora cu mobilier și echipamente necesare procesului educațional;</a:t>
            </a:r>
          </a:p>
          <a:p>
            <a:pPr>
              <a:lnSpc>
                <a:spcPct val="150000"/>
              </a:lnSpc>
            </a:pPr>
            <a:r>
              <a:rPr lang="ro-RO" sz="1400" b="1" dirty="0"/>
              <a:t>Asigurarea condițiilor optime de activitate (încălzire, iluminare, securitate și igienă);</a:t>
            </a:r>
          </a:p>
          <a:p>
            <a:pPr>
              <a:lnSpc>
                <a:spcPct val="150000"/>
              </a:lnSpc>
            </a:pPr>
            <a:r>
              <a:rPr lang="ro-RO" sz="1400" b="1" dirty="0"/>
              <a:t>Susținerea elevilor prin organizarea și promovarea activităților extra-curriculare, concursurilor și programelor educative;</a:t>
            </a:r>
          </a:p>
          <a:p>
            <a:pPr>
              <a:lnSpc>
                <a:spcPct val="150000"/>
              </a:lnSpc>
            </a:pPr>
            <a:r>
              <a:rPr lang="ro-RO" sz="1400" b="1" dirty="0"/>
              <a:t>Consolidarea parteneriatului dintre instituțiile de învățământ, părinți și comunitate.</a:t>
            </a:r>
          </a:p>
          <a:p>
            <a:pPr marL="0" indent="0">
              <a:lnSpc>
                <a:spcPct val="150000"/>
              </a:lnSpc>
              <a:buNone/>
            </a:pPr>
            <a:endParaRPr lang="ro-RO" sz="1400" b="1" dirty="0"/>
          </a:p>
          <a:p>
            <a:pPr>
              <a:lnSpc>
                <a:spcPct val="150000"/>
              </a:lnSpc>
              <a:buFont typeface="Wingdings" panose="05000000000000000000" pitchFamily="2" charset="2"/>
              <a:buChar char="v"/>
            </a:pPr>
            <a:r>
              <a:rPr lang="ro-RO" sz="1400" b="1" i="1" dirty="0"/>
              <a:t>       În domeniul culturii:</a:t>
            </a:r>
          </a:p>
          <a:p>
            <a:pPr>
              <a:lnSpc>
                <a:spcPct val="150000"/>
              </a:lnSpc>
            </a:pPr>
            <a:r>
              <a:rPr lang="ro-RO" sz="1400" b="1" dirty="0"/>
              <a:t>Organizarea și susținerea activităților cultural-artistice dedicate sărbătorilor naționale și locale;</a:t>
            </a:r>
          </a:p>
          <a:p>
            <a:pPr>
              <a:lnSpc>
                <a:spcPct val="150000"/>
              </a:lnSpc>
            </a:pPr>
            <a:r>
              <a:rPr lang="ro-RO" sz="1400" b="1" dirty="0"/>
              <a:t>Promovarea și valorificarea tradițiilor, obiceiurilor și patrimoniului cultural local;</a:t>
            </a:r>
          </a:p>
          <a:p>
            <a:pPr>
              <a:lnSpc>
                <a:spcPct val="150000"/>
              </a:lnSpc>
            </a:pPr>
            <a:r>
              <a:rPr lang="ro-RO" sz="1400" b="1" dirty="0"/>
              <a:t>Susținerea activității instituțiilor culturale din localitate (Centrul Cultural, biblioteca publică, muzeul);</a:t>
            </a:r>
          </a:p>
          <a:p>
            <a:pPr>
              <a:lnSpc>
                <a:spcPct val="150000"/>
              </a:lnSpc>
            </a:pPr>
            <a:r>
              <a:rPr lang="ro-RO" sz="1400" b="1" dirty="0"/>
              <a:t>Implicarea tinerilor în activități culturale și artistice pentru dezvoltarea spiritului civic și creativ;</a:t>
            </a:r>
          </a:p>
          <a:p>
            <a:pPr>
              <a:lnSpc>
                <a:spcPct val="150000"/>
              </a:lnSpc>
            </a:pPr>
            <a:r>
              <a:rPr lang="ro-RO" sz="1400" b="1" dirty="0"/>
              <a:t>Promovarea imaginii localității prin participarea la evenimente culturale intercomunitare.</a:t>
            </a:r>
          </a:p>
          <a:p>
            <a:pPr marL="0" indent="0">
              <a:buNone/>
            </a:pPr>
            <a:endParaRPr lang="ro-RO" dirty="0"/>
          </a:p>
        </p:txBody>
      </p:sp>
    </p:spTree>
    <p:extLst>
      <p:ext uri="{BB962C8B-B14F-4D97-AF65-F5344CB8AC3E}">
        <p14:creationId xmlns:p14="http://schemas.microsoft.com/office/powerpoint/2010/main" val="4263010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E177F6A6-96AC-C7D4-ADBC-81438827AFE6}"/>
              </a:ext>
            </a:extLst>
          </p:cNvPr>
          <p:cNvSpPr>
            <a:spLocks noGrp="1"/>
          </p:cNvSpPr>
          <p:nvPr>
            <p:ph type="title"/>
          </p:nvPr>
        </p:nvSpPr>
        <p:spPr>
          <a:xfrm>
            <a:off x="233082" y="143437"/>
            <a:ext cx="8668871" cy="510988"/>
          </a:xfrm>
          <a:solidFill>
            <a:schemeClr val="accent4">
              <a:lumMod val="20000"/>
              <a:lumOff val="80000"/>
            </a:schemeClr>
          </a:solidFill>
        </p:spPr>
        <p:txBody>
          <a:bodyPr>
            <a:normAutofit fontScale="90000"/>
          </a:bodyPr>
          <a:lstStyle/>
          <a:p>
            <a:br>
              <a:rPr lang="ro-RO" sz="2800" b="1" dirty="0">
                <a:latin typeface="+mn-lt"/>
              </a:rPr>
            </a:br>
            <a:r>
              <a:rPr lang="ro-RO" sz="2800" b="1" dirty="0">
                <a:latin typeface="+mn-lt"/>
              </a:rPr>
              <a:t>Instituția de Educație Timpurie Bravicea (Grădinița) – 2025</a:t>
            </a:r>
            <a:br>
              <a:rPr lang="ro-RO" sz="2800" dirty="0">
                <a:solidFill>
                  <a:srgbClr val="C00000"/>
                </a:solidFill>
                <a:latin typeface="+mn-lt"/>
              </a:rPr>
            </a:br>
            <a:endParaRPr lang="ro-RO" sz="2800" dirty="0">
              <a:solidFill>
                <a:srgbClr val="C00000"/>
              </a:solidFill>
              <a:latin typeface="+mn-lt"/>
            </a:endParaRPr>
          </a:p>
        </p:txBody>
      </p:sp>
      <p:sp>
        <p:nvSpPr>
          <p:cNvPr id="3" name="Substituent conținut 2">
            <a:extLst>
              <a:ext uri="{FF2B5EF4-FFF2-40B4-BE49-F238E27FC236}">
                <a16:creationId xmlns:a16="http://schemas.microsoft.com/office/drawing/2014/main" id="{85CFB711-AC75-C1AE-AA2D-0B7EA9B5521E}"/>
              </a:ext>
            </a:extLst>
          </p:cNvPr>
          <p:cNvSpPr>
            <a:spLocks noGrp="1"/>
          </p:cNvSpPr>
          <p:nvPr>
            <p:ph sz="half" idx="1"/>
          </p:nvPr>
        </p:nvSpPr>
        <p:spPr>
          <a:xfrm>
            <a:off x="233082" y="731839"/>
            <a:ext cx="5244353" cy="5866186"/>
          </a:xfrm>
          <a:solidFill>
            <a:schemeClr val="accent4">
              <a:lumMod val="20000"/>
              <a:lumOff val="80000"/>
            </a:schemeClr>
          </a:solidFill>
        </p:spPr>
        <p:txBody>
          <a:bodyPr>
            <a:normAutofit fontScale="25000" lnSpcReduction="20000"/>
          </a:bodyPr>
          <a:lstStyle/>
          <a:p>
            <a:pPr>
              <a:lnSpc>
                <a:spcPct val="107000"/>
              </a:lnSpc>
              <a:spcAft>
                <a:spcPts val="800"/>
              </a:spcAft>
            </a:pPr>
            <a:r>
              <a:rPr lang="ro-RO" sz="5600" b="1" dirty="0">
                <a:effectLst/>
                <a:ea typeface="Calibri" panose="020F0502020204030204" pitchFamily="34" charset="0"/>
                <a:cs typeface="Times New Roman" panose="02020603050405020304" pitchFamily="18" charset="0"/>
              </a:rPr>
              <a:t>Buget planificat</a:t>
            </a:r>
            <a:r>
              <a:rPr lang="ro-RO" sz="5600" b="1" dirty="0">
                <a:ea typeface="Calibri" panose="020F0502020204030204" pitchFamily="34" charset="0"/>
                <a:cs typeface="Times New Roman" panose="02020603050405020304" pitchFamily="18" charset="0"/>
              </a:rPr>
              <a:t>:</a:t>
            </a:r>
            <a:r>
              <a:rPr lang="en-US" sz="5600" b="1" dirty="0">
                <a:effectLst/>
                <a:ea typeface="Calibri" panose="020F0502020204030204" pitchFamily="34" charset="0"/>
                <a:cs typeface="Times New Roman" panose="02020603050405020304" pitchFamily="18" charset="0"/>
              </a:rPr>
              <a:t> 4629,0 mii lei</a:t>
            </a:r>
            <a:r>
              <a:rPr lang="ro-RO" sz="5600" b="1" dirty="0">
                <a:ea typeface="Calibri" panose="020F0502020204030204" pitchFamily="34" charset="0"/>
                <a:cs typeface="Times New Roman" panose="02020603050405020304" pitchFamily="18" charset="0"/>
              </a:rPr>
              <a:t>                                                        </a:t>
            </a:r>
            <a:r>
              <a:rPr lang="ro-RO" sz="5600" b="1" dirty="0">
                <a:effectLst/>
                <a:ea typeface="Calibri" panose="020F0502020204030204" pitchFamily="34" charset="0"/>
                <a:cs typeface="Times New Roman" panose="02020603050405020304" pitchFamily="18" charset="0"/>
              </a:rPr>
              <a:t>Buget executat: </a:t>
            </a:r>
            <a:r>
              <a:rPr lang="en-US" sz="5600" b="1" dirty="0">
                <a:effectLst/>
                <a:ea typeface="Calibri" panose="020F0502020204030204" pitchFamily="34" charset="0"/>
                <a:cs typeface="Times New Roman" panose="02020603050405020304" pitchFamily="18" charset="0"/>
              </a:rPr>
              <a:t> 44</a:t>
            </a:r>
            <a:r>
              <a:rPr lang="ro-RO" sz="5600" b="1" dirty="0">
                <a:effectLst/>
                <a:ea typeface="Calibri" panose="020F0502020204030204" pitchFamily="34" charset="0"/>
                <a:cs typeface="Times New Roman" panose="02020603050405020304" pitchFamily="18" charset="0"/>
              </a:rPr>
              <a:t>88</a:t>
            </a:r>
            <a:r>
              <a:rPr lang="en-US" sz="5600" b="1" dirty="0">
                <a:effectLst/>
                <a:ea typeface="Calibri" panose="020F0502020204030204" pitchFamily="34" charset="0"/>
                <a:cs typeface="Times New Roman" panose="02020603050405020304" pitchFamily="18" charset="0"/>
              </a:rPr>
              <a:t>,</a:t>
            </a:r>
            <a:r>
              <a:rPr lang="ro-RO" sz="5600" b="1" dirty="0">
                <a:effectLst/>
                <a:ea typeface="Calibri" panose="020F0502020204030204" pitchFamily="34" charset="0"/>
                <a:cs typeface="Times New Roman" panose="02020603050405020304" pitchFamily="18" charset="0"/>
              </a:rPr>
              <a:t>6</a:t>
            </a:r>
            <a:r>
              <a:rPr lang="en-US" sz="5600" b="1" dirty="0">
                <a:effectLst/>
                <a:ea typeface="Calibri" panose="020F0502020204030204" pitchFamily="34" charset="0"/>
                <a:cs typeface="Times New Roman" panose="02020603050405020304" pitchFamily="18" charset="0"/>
              </a:rPr>
              <a:t> mii lei</a:t>
            </a:r>
            <a:endParaRPr lang="ro-RO" sz="5600" b="1" dirty="0">
              <a:effectLst/>
              <a:ea typeface="Calibri" panose="020F0502020204030204" pitchFamily="34" charset="0"/>
              <a:cs typeface="Times New Roman" panose="02020603050405020304" pitchFamily="18" charset="0"/>
            </a:endParaRPr>
          </a:p>
          <a:p>
            <a:pPr marL="0" indent="0">
              <a:lnSpc>
                <a:spcPct val="107000"/>
              </a:lnSpc>
              <a:spcAft>
                <a:spcPts val="800"/>
              </a:spcAft>
              <a:buNone/>
            </a:pPr>
            <a:r>
              <a:rPr lang="ro-RO" sz="5600" b="1" dirty="0">
                <a:effectLst/>
                <a:ea typeface="Calibri" panose="020F0502020204030204" pitchFamily="34" charset="0"/>
                <a:cs typeface="Times New Roman" panose="02020603050405020304" pitchFamily="18" charset="0"/>
              </a:rPr>
              <a:t>        Grădinița Bravicea</a:t>
            </a:r>
            <a:r>
              <a:rPr lang="en-US" sz="5600" b="1" dirty="0">
                <a:effectLst/>
                <a:ea typeface="Calibri" panose="020F0502020204030204" pitchFamily="34" charset="0"/>
                <a:cs typeface="Times New Roman" panose="02020603050405020304" pitchFamily="18" charset="0"/>
              </a:rPr>
              <a:t> </a:t>
            </a:r>
            <a:r>
              <a:rPr lang="ro-RO" sz="5600" b="1" dirty="0">
                <a:effectLst/>
                <a:ea typeface="Calibri" panose="020F0502020204030204" pitchFamily="34" charset="0"/>
                <a:cs typeface="Times New Roman" panose="02020603050405020304" pitchFamily="18" charset="0"/>
              </a:rPr>
              <a:t>a activat în anul 2025 în regim de 9 ore</a:t>
            </a:r>
            <a:r>
              <a:rPr lang="ro-RO" sz="5600" b="1" dirty="0">
                <a:ea typeface="Calibri" panose="020F0502020204030204" pitchFamily="34" charset="0"/>
                <a:cs typeface="Times New Roman" panose="02020603050405020304" pitchFamily="18" charset="0"/>
              </a:rPr>
              <a:t>, fiind</a:t>
            </a:r>
            <a:r>
              <a:rPr lang="ro-RO" sz="5600" b="1" dirty="0"/>
              <a:t> frecventată de 88 copii, cuprinși în 4 grupe, organizate în funcție de vârsta și nivelul de dezvoltare al copiilor.</a:t>
            </a:r>
          </a:p>
          <a:p>
            <a:pPr marL="714375" lvl="0">
              <a:lnSpc>
                <a:spcPct val="107000"/>
              </a:lnSpc>
              <a:buFont typeface="Wingdings" panose="05000000000000000000" pitchFamily="2" charset="2"/>
              <a:buChar char="ü"/>
            </a:pPr>
            <a:r>
              <a:rPr lang="ro-RO" sz="5600" b="1" dirty="0">
                <a:effectLst/>
                <a:ea typeface="Calibri" panose="020F0502020204030204" pitchFamily="34" charset="0"/>
                <a:cs typeface="Times New Roman" panose="02020603050405020304" pitchFamily="18" charset="0"/>
              </a:rPr>
              <a:t>Grupa „Albinuța</a:t>
            </a:r>
            <a:r>
              <a:rPr lang="en-US" sz="5600" b="1" dirty="0">
                <a:effectLst/>
                <a:ea typeface="Calibri" panose="020F0502020204030204" pitchFamily="34" charset="0"/>
                <a:cs typeface="Times New Roman" panose="02020603050405020304" pitchFamily="18" charset="0"/>
              </a:rPr>
              <a:t>” </a:t>
            </a:r>
            <a:r>
              <a:rPr lang="ro-RO" sz="5600" b="1" dirty="0">
                <a:effectLst/>
                <a:ea typeface="Calibri" panose="020F0502020204030204" pitchFamily="34" charset="0"/>
                <a:cs typeface="Times New Roman" panose="02020603050405020304" pitchFamily="18" charset="0"/>
              </a:rPr>
              <a:t>	(</a:t>
            </a:r>
            <a:r>
              <a:rPr lang="en-US" sz="5600" b="1" dirty="0">
                <a:effectLst/>
                <a:ea typeface="Calibri" panose="020F0502020204030204" pitchFamily="34" charset="0"/>
                <a:cs typeface="Times New Roman" panose="02020603050405020304" pitchFamily="18" charset="0"/>
              </a:rPr>
              <a:t>3-4 ani</a:t>
            </a:r>
            <a:r>
              <a:rPr lang="ro-RO" sz="5600" b="1" dirty="0">
                <a:effectLst/>
                <a:ea typeface="Calibri" panose="020F0502020204030204" pitchFamily="34" charset="0"/>
                <a:cs typeface="Times New Roman" panose="02020603050405020304" pitchFamily="18" charset="0"/>
              </a:rPr>
              <a:t>): </a:t>
            </a:r>
            <a:r>
              <a:rPr lang="en-US" sz="5600" b="1" dirty="0">
                <a:effectLst/>
                <a:ea typeface="Calibri" panose="020F0502020204030204" pitchFamily="34" charset="0"/>
                <a:cs typeface="Times New Roman" panose="02020603050405020304" pitchFamily="18" charset="0"/>
              </a:rPr>
              <a:t>18</a:t>
            </a:r>
            <a:r>
              <a:rPr lang="ro-RO" sz="5600" b="1" dirty="0">
                <a:effectLst/>
                <a:ea typeface="Calibri" panose="020F0502020204030204" pitchFamily="34" charset="0"/>
                <a:cs typeface="Times New Roman" panose="02020603050405020304" pitchFamily="18" charset="0"/>
              </a:rPr>
              <a:t> copii</a:t>
            </a:r>
          </a:p>
          <a:p>
            <a:pPr marL="714375" lvl="0">
              <a:lnSpc>
                <a:spcPct val="107000"/>
              </a:lnSpc>
              <a:buFont typeface="Wingdings" panose="05000000000000000000" pitchFamily="2" charset="2"/>
              <a:buChar char="ü"/>
            </a:pPr>
            <a:r>
              <a:rPr lang="ro-RO" sz="5600" b="1" dirty="0">
                <a:effectLst/>
                <a:ea typeface="Calibri" panose="020F0502020204030204" pitchFamily="34" charset="0"/>
                <a:cs typeface="Times New Roman" panose="02020603050405020304" pitchFamily="18" charset="0"/>
              </a:rPr>
              <a:t>Grupa</a:t>
            </a:r>
            <a:r>
              <a:rPr lang="en-US" sz="5600" b="1" dirty="0">
                <a:effectLst/>
                <a:ea typeface="Calibri" panose="020F0502020204030204" pitchFamily="34" charset="0"/>
                <a:cs typeface="Times New Roman" panose="02020603050405020304" pitchFamily="18" charset="0"/>
              </a:rPr>
              <a:t> </a:t>
            </a:r>
            <a:r>
              <a:rPr lang="ro-RO" sz="5600" b="1" dirty="0">
                <a:ea typeface="Calibri" panose="020F0502020204030204" pitchFamily="34" charset="0"/>
                <a:cs typeface="Times New Roman" panose="02020603050405020304" pitchFamily="18" charset="0"/>
              </a:rPr>
              <a:t>„</a:t>
            </a:r>
            <a:r>
              <a:rPr lang="ro-RO" sz="5600" b="1" dirty="0">
                <a:effectLst/>
                <a:ea typeface="Calibri" panose="020F0502020204030204" pitchFamily="34" charset="0"/>
                <a:cs typeface="Times New Roman" panose="02020603050405020304" pitchFamily="18" charset="0"/>
              </a:rPr>
              <a:t>Buburuza</a:t>
            </a:r>
            <a:r>
              <a:rPr lang="en-US" sz="5600" b="1" dirty="0">
                <a:effectLst/>
                <a:ea typeface="Calibri" panose="020F0502020204030204" pitchFamily="34" charset="0"/>
                <a:cs typeface="Times New Roman" panose="02020603050405020304" pitchFamily="18" charset="0"/>
              </a:rPr>
              <a:t>” </a:t>
            </a:r>
            <a:r>
              <a:rPr lang="ro-RO" sz="5600" b="1" dirty="0">
                <a:effectLst/>
                <a:ea typeface="Calibri" panose="020F0502020204030204" pitchFamily="34" charset="0"/>
                <a:cs typeface="Times New Roman" panose="02020603050405020304" pitchFamily="18" charset="0"/>
              </a:rPr>
              <a:t>	(</a:t>
            </a:r>
            <a:r>
              <a:rPr lang="en-US" sz="5600" b="1" dirty="0">
                <a:effectLst/>
                <a:ea typeface="Calibri" panose="020F0502020204030204" pitchFamily="34" charset="0"/>
                <a:cs typeface="Times New Roman" panose="02020603050405020304" pitchFamily="18" charset="0"/>
              </a:rPr>
              <a:t>4-5 ani</a:t>
            </a:r>
            <a:r>
              <a:rPr lang="ro-RO" sz="5600" b="1" dirty="0">
                <a:effectLst/>
                <a:ea typeface="Calibri" panose="020F0502020204030204" pitchFamily="34" charset="0"/>
                <a:cs typeface="Times New Roman" panose="02020603050405020304" pitchFamily="18" charset="0"/>
              </a:rPr>
              <a:t>): </a:t>
            </a:r>
            <a:r>
              <a:rPr lang="en-US" sz="5600" b="1" dirty="0">
                <a:effectLst/>
                <a:ea typeface="Calibri" panose="020F0502020204030204" pitchFamily="34" charset="0"/>
                <a:cs typeface="Times New Roman" panose="02020603050405020304" pitchFamily="18" charset="0"/>
              </a:rPr>
              <a:t>21</a:t>
            </a:r>
            <a:r>
              <a:rPr lang="ro-RO" sz="5600" b="1" dirty="0">
                <a:effectLst/>
                <a:ea typeface="Calibri" panose="020F0502020204030204" pitchFamily="34" charset="0"/>
                <a:cs typeface="Times New Roman" panose="02020603050405020304" pitchFamily="18" charset="0"/>
              </a:rPr>
              <a:t> copii</a:t>
            </a:r>
          </a:p>
          <a:p>
            <a:pPr marL="714375" lvl="0">
              <a:lnSpc>
                <a:spcPct val="107000"/>
              </a:lnSpc>
              <a:buFont typeface="Wingdings" panose="05000000000000000000" pitchFamily="2" charset="2"/>
              <a:buChar char="ü"/>
            </a:pPr>
            <a:r>
              <a:rPr lang="ro-RO" sz="5600" b="1" dirty="0">
                <a:effectLst/>
                <a:ea typeface="Calibri" panose="020F0502020204030204" pitchFamily="34" charset="0"/>
                <a:cs typeface="Times New Roman" panose="02020603050405020304" pitchFamily="18" charset="0"/>
              </a:rPr>
              <a:t>Grupa </a:t>
            </a:r>
            <a:r>
              <a:rPr lang="ro-RO" sz="5600" b="1" dirty="0">
                <a:ea typeface="Calibri" panose="020F0502020204030204" pitchFamily="34" charset="0"/>
                <a:cs typeface="Times New Roman" panose="02020603050405020304" pitchFamily="18" charset="0"/>
              </a:rPr>
              <a:t>„</a:t>
            </a:r>
            <a:r>
              <a:rPr lang="ro-RO" sz="5600" b="1" dirty="0">
                <a:effectLst/>
                <a:ea typeface="Calibri" panose="020F0502020204030204" pitchFamily="34" charset="0"/>
                <a:cs typeface="Times New Roman" panose="02020603050405020304" pitchFamily="18" charset="0"/>
              </a:rPr>
              <a:t>Îngerașii</a:t>
            </a:r>
            <a:r>
              <a:rPr lang="en-US" sz="5600" b="1" dirty="0">
                <a:effectLst/>
                <a:ea typeface="Calibri" panose="020F0502020204030204" pitchFamily="34" charset="0"/>
                <a:cs typeface="Times New Roman" panose="02020603050405020304" pitchFamily="18" charset="0"/>
              </a:rPr>
              <a:t>” </a:t>
            </a:r>
            <a:r>
              <a:rPr lang="ro-RO" sz="5600" b="1" dirty="0">
                <a:effectLst/>
                <a:ea typeface="Calibri" panose="020F0502020204030204" pitchFamily="34" charset="0"/>
                <a:cs typeface="Times New Roman" panose="02020603050405020304" pitchFamily="18" charset="0"/>
              </a:rPr>
              <a:t>	(</a:t>
            </a:r>
            <a:r>
              <a:rPr lang="en-US" sz="5600" b="1" dirty="0">
                <a:effectLst/>
                <a:ea typeface="Calibri" panose="020F0502020204030204" pitchFamily="34" charset="0"/>
                <a:cs typeface="Times New Roman" panose="02020603050405020304" pitchFamily="18" charset="0"/>
              </a:rPr>
              <a:t>5-6 ani</a:t>
            </a:r>
            <a:r>
              <a:rPr lang="ro-RO" sz="5600" b="1" dirty="0">
                <a:effectLst/>
                <a:ea typeface="Calibri" panose="020F0502020204030204" pitchFamily="34" charset="0"/>
                <a:cs typeface="Times New Roman" panose="02020603050405020304" pitchFamily="18" charset="0"/>
              </a:rPr>
              <a:t>)</a:t>
            </a:r>
            <a:r>
              <a:rPr lang="ro-RO" sz="5600" b="1" dirty="0">
                <a:ea typeface="Calibri" panose="020F0502020204030204" pitchFamily="34" charset="0"/>
                <a:cs typeface="Times New Roman" panose="02020603050405020304" pitchFamily="18" charset="0"/>
              </a:rPr>
              <a:t>: </a:t>
            </a:r>
            <a:r>
              <a:rPr lang="en-US" sz="5600" b="1" dirty="0">
                <a:effectLst/>
                <a:ea typeface="Calibri" panose="020F0502020204030204" pitchFamily="34" charset="0"/>
                <a:cs typeface="Times New Roman" panose="02020603050405020304" pitchFamily="18" charset="0"/>
              </a:rPr>
              <a:t>24</a:t>
            </a:r>
            <a:r>
              <a:rPr lang="ro-RO" sz="5600" b="1" dirty="0">
                <a:effectLst/>
                <a:ea typeface="Calibri" panose="020F0502020204030204" pitchFamily="34" charset="0"/>
                <a:cs typeface="Times New Roman" panose="02020603050405020304" pitchFamily="18" charset="0"/>
              </a:rPr>
              <a:t> copii</a:t>
            </a:r>
          </a:p>
          <a:p>
            <a:pPr marL="714375" lvl="0">
              <a:lnSpc>
                <a:spcPct val="107000"/>
              </a:lnSpc>
              <a:spcAft>
                <a:spcPts val="800"/>
              </a:spcAft>
              <a:buFont typeface="Wingdings" panose="05000000000000000000" pitchFamily="2" charset="2"/>
              <a:buChar char="ü"/>
            </a:pPr>
            <a:r>
              <a:rPr lang="ro-RO" sz="5600" b="1" dirty="0">
                <a:effectLst/>
                <a:ea typeface="Calibri" panose="020F0502020204030204" pitchFamily="34" charset="0"/>
                <a:cs typeface="Times New Roman" panose="02020603050405020304" pitchFamily="18" charset="0"/>
              </a:rPr>
              <a:t>Grupa </a:t>
            </a:r>
            <a:r>
              <a:rPr lang="ro-RO" sz="5600" b="1" dirty="0">
                <a:ea typeface="Calibri" panose="020F0502020204030204" pitchFamily="34" charset="0"/>
                <a:cs typeface="Times New Roman" panose="02020603050405020304" pitchFamily="18" charset="0"/>
              </a:rPr>
              <a:t>„</a:t>
            </a:r>
            <a:r>
              <a:rPr lang="ro-RO" sz="5600" b="1" dirty="0">
                <a:effectLst/>
                <a:ea typeface="Calibri" panose="020F0502020204030204" pitchFamily="34" charset="0"/>
                <a:cs typeface="Times New Roman" panose="02020603050405020304" pitchFamily="18" charset="0"/>
              </a:rPr>
              <a:t>Spiridușii</a:t>
            </a:r>
            <a:r>
              <a:rPr lang="en-US" sz="5600" b="1" dirty="0">
                <a:effectLst/>
                <a:ea typeface="Calibri" panose="020F0502020204030204" pitchFamily="34" charset="0"/>
                <a:cs typeface="Times New Roman" panose="02020603050405020304" pitchFamily="18" charset="0"/>
              </a:rPr>
              <a:t>”</a:t>
            </a:r>
            <a:r>
              <a:rPr lang="ro-RO" sz="5600" b="1" dirty="0">
                <a:effectLst/>
                <a:ea typeface="Calibri" panose="020F0502020204030204" pitchFamily="34" charset="0"/>
                <a:cs typeface="Times New Roman" panose="02020603050405020304" pitchFamily="18" charset="0"/>
              </a:rPr>
              <a:t> 	(</a:t>
            </a:r>
            <a:r>
              <a:rPr lang="en-US" sz="5600" b="1" dirty="0">
                <a:effectLst/>
                <a:ea typeface="Calibri" panose="020F0502020204030204" pitchFamily="34" charset="0"/>
                <a:cs typeface="Times New Roman" panose="02020603050405020304" pitchFamily="18" charset="0"/>
              </a:rPr>
              <a:t>6-7 ani</a:t>
            </a:r>
            <a:r>
              <a:rPr lang="ro-RO" sz="5600" b="1" dirty="0">
                <a:effectLst/>
                <a:ea typeface="Calibri" panose="020F0502020204030204" pitchFamily="34" charset="0"/>
                <a:cs typeface="Times New Roman" panose="02020603050405020304" pitchFamily="18" charset="0"/>
              </a:rPr>
              <a:t>)</a:t>
            </a:r>
            <a:r>
              <a:rPr lang="ro-RO" sz="5600" b="1" dirty="0">
                <a:ea typeface="Calibri" panose="020F0502020204030204" pitchFamily="34" charset="0"/>
                <a:cs typeface="Times New Roman" panose="02020603050405020304" pitchFamily="18" charset="0"/>
              </a:rPr>
              <a:t>:</a:t>
            </a:r>
            <a:r>
              <a:rPr lang="en-US" sz="5600" b="1" dirty="0">
                <a:effectLst/>
                <a:ea typeface="Calibri" panose="020F0502020204030204" pitchFamily="34" charset="0"/>
                <a:cs typeface="Times New Roman" panose="02020603050405020304" pitchFamily="18" charset="0"/>
              </a:rPr>
              <a:t> 2</a:t>
            </a:r>
            <a:r>
              <a:rPr lang="ro-RO" sz="5600" b="1" dirty="0">
                <a:effectLst/>
                <a:ea typeface="Calibri" panose="020F0502020204030204" pitchFamily="34" charset="0"/>
                <a:cs typeface="Times New Roman" panose="02020603050405020304" pitchFamily="18" charset="0"/>
              </a:rPr>
              <a:t>5 copii</a:t>
            </a:r>
          </a:p>
          <a:p>
            <a:pPr>
              <a:lnSpc>
                <a:spcPct val="107000"/>
              </a:lnSpc>
              <a:spcAft>
                <a:spcPts val="800"/>
              </a:spcAft>
              <a:buFont typeface="Arial" panose="020B0604020202020204" pitchFamily="34" charset="0"/>
              <a:buChar char="•"/>
            </a:pPr>
            <a:r>
              <a:rPr lang="ro-RO" sz="5600" b="1" dirty="0"/>
              <a:t>Angajați: 6 cadre didactice, inclusiv 2 cadre didactice deținătoare a gradului II de calificare; 1 conducător muzical, 2 bucătari, 1 șef gospodărie, 4 asistenți de educatori, 1 îngrijitoare de încăperi, 1 spălătoreasă, 2 paznici, 1 muncitor auxiliar, </a:t>
            </a:r>
            <a:r>
              <a:rPr lang="ro-RO" sz="5600" b="1" dirty="0">
                <a:effectLst/>
                <a:ea typeface="Calibri" panose="020F0502020204030204" pitchFamily="34" charset="0"/>
                <a:cs typeface="Times New Roman" panose="02020603050405020304" pitchFamily="18" charset="0"/>
              </a:rPr>
              <a:t>1 măturător, 1 operator gaze</a:t>
            </a:r>
            <a:endParaRPr lang="ro-RO" sz="5600" b="1" dirty="0"/>
          </a:p>
          <a:p>
            <a:r>
              <a:rPr lang="ro-RO" sz="5600" b="1" dirty="0"/>
              <a:t> Activitatea instituției s-a desfășurat conform programului educațional preșcolar, având ca obiectiv principal dezvoltarea armonioasă a copiilor din punct de vedere intelectual, emoțional și fizic.</a:t>
            </a:r>
          </a:p>
          <a:p>
            <a:r>
              <a:rPr lang="ro-RO" sz="5600" b="1" dirty="0"/>
              <a:t>Cadrele didactice au desfășurat diverse activități educaționale, instructiv-formative și recreative, menite să stimuleze creativitatea, comunicarea și spiritul de colaborare în rândul copiilor.</a:t>
            </a:r>
          </a:p>
          <a:p>
            <a:r>
              <a:rPr lang="ro-RO" sz="5600" b="1" dirty="0"/>
              <a:t> Au fost organizate activități tematice, serbări și evenimente educative.</a:t>
            </a:r>
          </a:p>
          <a:p>
            <a:r>
              <a:rPr lang="ro-RO" sz="5600" b="1" dirty="0"/>
              <a:t>Au fost realizate obiectivele propuse pentru anul 2025: reparații curente în încăperile grădiniței; dotarea centrelor din grupe cu materiale necesare; achiziționarea jucăriilor pentru copii conform vârstei etc.</a:t>
            </a:r>
            <a:endParaRPr lang="ro-RO" sz="5600" dirty="0"/>
          </a:p>
          <a:p>
            <a:endParaRPr lang="ro-RO" dirty="0"/>
          </a:p>
        </p:txBody>
      </p:sp>
      <p:pic>
        <p:nvPicPr>
          <p:cNvPr id="8194" name="Picture 2" descr="Ar putea fi o imagine cu 7 persoane şi text">
            <a:extLst>
              <a:ext uri="{FF2B5EF4-FFF2-40B4-BE49-F238E27FC236}">
                <a16:creationId xmlns:a16="http://schemas.microsoft.com/office/drawing/2014/main" id="{077BA9DC-D1A9-44DF-B8A7-05813C70D7E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40189" y="836599"/>
            <a:ext cx="3452414" cy="2301047"/>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a:extLst>
              <a:ext uri="{FF2B5EF4-FFF2-40B4-BE49-F238E27FC236}">
                <a16:creationId xmlns:a16="http://schemas.microsoft.com/office/drawing/2014/main" id="{238F40C6-DC7B-4282-9508-7B87C0827B2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a:p>
        </p:txBody>
      </p:sp>
      <p:pic>
        <p:nvPicPr>
          <p:cNvPr id="2052" name="Picture 4" descr="Ar putea fi o imagine cu 8 persoane şi copil">
            <a:extLst>
              <a:ext uri="{FF2B5EF4-FFF2-40B4-BE49-F238E27FC236}">
                <a16:creationId xmlns:a16="http://schemas.microsoft.com/office/drawing/2014/main" id="{E0779B46-6C5D-49F6-9525-1F32049A9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9654" y="3664932"/>
            <a:ext cx="3433483" cy="2288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839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71D74CEE-6503-37F7-7E47-B99C77BD95E1}"/>
              </a:ext>
            </a:extLst>
          </p:cNvPr>
          <p:cNvSpPr>
            <a:spLocks noGrp="1"/>
          </p:cNvSpPr>
          <p:nvPr>
            <p:ph type="title"/>
          </p:nvPr>
        </p:nvSpPr>
        <p:spPr>
          <a:xfrm>
            <a:off x="314325" y="80683"/>
            <a:ext cx="8596593" cy="475129"/>
          </a:xfrm>
          <a:solidFill>
            <a:schemeClr val="accent4">
              <a:lumMod val="20000"/>
              <a:lumOff val="80000"/>
            </a:schemeClr>
          </a:solidFill>
        </p:spPr>
        <p:txBody>
          <a:bodyPr>
            <a:normAutofit fontScale="90000"/>
          </a:bodyPr>
          <a:lstStyle/>
          <a:p>
            <a:r>
              <a:rPr lang="ro-RO" sz="2700" b="1" dirty="0"/>
              <a:t>Grădinița - 2025</a:t>
            </a:r>
            <a:endParaRPr lang="ro-RO" dirty="0"/>
          </a:p>
        </p:txBody>
      </p:sp>
      <p:sp>
        <p:nvSpPr>
          <p:cNvPr id="3" name="Substituent conținut 2">
            <a:extLst>
              <a:ext uri="{FF2B5EF4-FFF2-40B4-BE49-F238E27FC236}">
                <a16:creationId xmlns:a16="http://schemas.microsoft.com/office/drawing/2014/main" id="{5A68A224-2514-A15D-41DB-FECF18D3B247}"/>
              </a:ext>
            </a:extLst>
          </p:cNvPr>
          <p:cNvSpPr>
            <a:spLocks noGrp="1"/>
          </p:cNvSpPr>
          <p:nvPr>
            <p:ph sz="half" idx="1"/>
          </p:nvPr>
        </p:nvSpPr>
        <p:spPr>
          <a:xfrm>
            <a:off x="233082" y="627529"/>
            <a:ext cx="4338918" cy="6149787"/>
          </a:xfrm>
          <a:solidFill>
            <a:schemeClr val="accent4">
              <a:lumMod val="20000"/>
              <a:lumOff val="80000"/>
            </a:schemeClr>
          </a:solidFill>
        </p:spPr>
        <p:txBody>
          <a:bodyPr>
            <a:normAutofit fontScale="25000" lnSpcReduction="20000"/>
          </a:bodyPr>
          <a:lstStyle/>
          <a:p>
            <a:pPr marL="0" indent="0">
              <a:buNone/>
            </a:pPr>
            <a:endParaRPr lang="ro-RO" sz="5600" b="1" dirty="0"/>
          </a:p>
          <a:p>
            <a:pPr>
              <a:lnSpc>
                <a:spcPct val="120000"/>
              </a:lnSpc>
            </a:pPr>
            <a:r>
              <a:rPr lang="it-IT" sz="5600" b="1" dirty="0"/>
              <a:t>Copiii sunt alimentați de 3 ori/zi.</a:t>
            </a:r>
            <a:endParaRPr lang="it-IT" sz="5600" dirty="0"/>
          </a:p>
          <a:p>
            <a:pPr>
              <a:lnSpc>
                <a:spcPct val="120000"/>
              </a:lnSpc>
            </a:pPr>
            <a:r>
              <a:rPr lang="it-IT" sz="5600" b="1" dirty="0"/>
              <a:t>Suma calculată per copil per</a:t>
            </a:r>
            <a:r>
              <a:rPr lang="ro-RO" sz="5600" b="1" dirty="0"/>
              <a:t>/</a:t>
            </a:r>
            <a:r>
              <a:rPr lang="it-IT" sz="5600" b="1" dirty="0"/>
              <a:t>zi a fost de </a:t>
            </a:r>
            <a:r>
              <a:rPr lang="ro-RO" sz="5600" b="1" dirty="0"/>
              <a:t>41</a:t>
            </a:r>
            <a:r>
              <a:rPr lang="it-IT" sz="5600" b="1" dirty="0"/>
              <a:t>,</a:t>
            </a:r>
            <a:r>
              <a:rPr lang="ro-RO" sz="5600" b="1" dirty="0"/>
              <a:t>25</a:t>
            </a:r>
            <a:r>
              <a:rPr lang="it-IT" sz="5600" b="1" dirty="0"/>
              <a:t> lei. Primăria achită 2</a:t>
            </a:r>
            <a:r>
              <a:rPr lang="ro-RO" sz="5600" b="1" dirty="0"/>
              <a:t>7</a:t>
            </a:r>
            <a:r>
              <a:rPr lang="it-IT" sz="5600" b="1" dirty="0"/>
              <a:t>,</a:t>
            </a:r>
            <a:r>
              <a:rPr lang="ro-RO" sz="5600" b="1" dirty="0"/>
              <a:t>5</a:t>
            </a:r>
            <a:r>
              <a:rPr lang="it-IT" sz="5600" b="1" dirty="0"/>
              <a:t>0 lei, iar părinții – 13,</a:t>
            </a:r>
            <a:r>
              <a:rPr lang="ro-RO" sz="5600" b="1" dirty="0"/>
              <a:t>75</a:t>
            </a:r>
            <a:r>
              <a:rPr lang="it-IT" sz="5600" b="1" dirty="0"/>
              <a:t> lei.</a:t>
            </a:r>
            <a:r>
              <a:rPr lang="ro-RO" sz="5600" b="1" dirty="0"/>
              <a:t>    </a:t>
            </a:r>
          </a:p>
          <a:p>
            <a:pPr>
              <a:lnSpc>
                <a:spcPct val="120000"/>
              </a:lnSpc>
            </a:pPr>
            <a:r>
              <a:rPr lang="ro-RO" sz="5600" b="1" dirty="0"/>
              <a:t> Cheltuielile au fost executate în sumă de 4488,6 mii lei, inclusiv:</a:t>
            </a:r>
            <a:endParaRPr lang="ro-RO" sz="5600" dirty="0"/>
          </a:p>
          <a:p>
            <a:pPr>
              <a:lnSpc>
                <a:spcPct val="120000"/>
              </a:lnSpc>
            </a:pPr>
            <a:r>
              <a:rPr lang="it-IT" sz="5600" b="1" dirty="0"/>
              <a:t>Cheltuieli de personal: </a:t>
            </a:r>
            <a:r>
              <a:rPr lang="ro-RO" sz="5600" b="1" dirty="0"/>
              <a:t>2675,6</a:t>
            </a:r>
            <a:r>
              <a:rPr lang="it-IT" sz="5600" b="1" dirty="0"/>
              <a:t> mii lei;</a:t>
            </a:r>
            <a:endParaRPr lang="it-IT" sz="5600" dirty="0"/>
          </a:p>
          <a:p>
            <a:pPr>
              <a:lnSpc>
                <a:spcPct val="120000"/>
              </a:lnSpc>
            </a:pPr>
            <a:r>
              <a:rPr lang="ro-RO" sz="5600" b="1" dirty="0"/>
              <a:t>Servicii: 683,5 mii lei;</a:t>
            </a:r>
            <a:endParaRPr lang="ro-RO" sz="5600" dirty="0"/>
          </a:p>
          <a:p>
            <a:pPr>
              <a:lnSpc>
                <a:spcPct val="120000"/>
              </a:lnSpc>
            </a:pPr>
            <a:r>
              <a:rPr lang="pt-BR" sz="5600" b="1" dirty="0"/>
              <a:t>Indemnizații pentru incapacitatea temporară de munca: </a:t>
            </a:r>
            <a:r>
              <a:rPr lang="ro-RO" sz="5600" b="1" dirty="0"/>
              <a:t>17,6</a:t>
            </a:r>
            <a:r>
              <a:rPr lang="pt-BR" sz="5600" b="1" dirty="0"/>
              <a:t>   mii lei;</a:t>
            </a:r>
            <a:endParaRPr lang="ro-RO" sz="5600" b="1" dirty="0"/>
          </a:p>
          <a:p>
            <a:pPr>
              <a:lnSpc>
                <a:spcPct val="120000"/>
              </a:lnSpc>
            </a:pPr>
            <a:r>
              <a:rPr lang="ro-RO" sz="5600" b="1" dirty="0"/>
              <a:t>Compensații bănești cadrelor didactice: 24,0 mii lei;</a:t>
            </a:r>
          </a:p>
          <a:p>
            <a:pPr>
              <a:lnSpc>
                <a:spcPct val="120000"/>
              </a:lnSpc>
            </a:pPr>
            <a:r>
              <a:rPr lang="ro-RO" sz="5600" b="1" dirty="0"/>
              <a:t>Procurarea produselor alimentare: 656,6 mii lei</a:t>
            </a:r>
            <a:endParaRPr lang="pt-BR" sz="5600" dirty="0"/>
          </a:p>
          <a:p>
            <a:pPr>
              <a:lnSpc>
                <a:spcPct val="120000"/>
              </a:lnSpc>
            </a:pPr>
            <a:r>
              <a:rPr lang="it-IT" sz="5600" b="1" dirty="0"/>
              <a:t>Utilizare benzină, motorină: </a:t>
            </a:r>
            <a:r>
              <a:rPr lang="ro-RO" sz="5600" b="1" dirty="0"/>
              <a:t>7,7</a:t>
            </a:r>
            <a:r>
              <a:rPr lang="it-IT" sz="5600" b="1" dirty="0"/>
              <a:t> mii lei</a:t>
            </a:r>
            <a:endParaRPr lang="ro-RO" sz="5600" b="1" dirty="0"/>
          </a:p>
          <a:p>
            <a:pPr>
              <a:lnSpc>
                <a:spcPct val="120000"/>
              </a:lnSpc>
            </a:pPr>
            <a:r>
              <a:rPr lang="ro-RO" sz="5600" b="1" dirty="0"/>
              <a:t>Contribuția APL la Proiectul „Energie regenerabilă-siguranță energetică și oportunități de dezvoltare durabilă pentru serviciile și instituțiile publice”: 30,0 mii lei;</a:t>
            </a:r>
            <a:endParaRPr lang="pt-BR" sz="5600" dirty="0"/>
          </a:p>
          <a:p>
            <a:endParaRPr lang="it-IT" sz="5600" dirty="0"/>
          </a:p>
          <a:p>
            <a:endParaRPr lang="ro-RO" dirty="0"/>
          </a:p>
        </p:txBody>
      </p:sp>
      <p:sp>
        <p:nvSpPr>
          <p:cNvPr id="4" name="Substituent conținut 3">
            <a:extLst>
              <a:ext uri="{FF2B5EF4-FFF2-40B4-BE49-F238E27FC236}">
                <a16:creationId xmlns:a16="http://schemas.microsoft.com/office/drawing/2014/main" id="{1F901985-0E08-D78C-CCEB-F51861EDCB62}"/>
              </a:ext>
            </a:extLst>
          </p:cNvPr>
          <p:cNvSpPr>
            <a:spLocks noGrp="1"/>
          </p:cNvSpPr>
          <p:nvPr>
            <p:ph sz="half" idx="2"/>
          </p:nvPr>
        </p:nvSpPr>
        <p:spPr>
          <a:xfrm>
            <a:off x="4858870" y="627529"/>
            <a:ext cx="4052048" cy="6024283"/>
          </a:xfrm>
          <a:solidFill>
            <a:schemeClr val="accent4">
              <a:lumMod val="20000"/>
              <a:lumOff val="80000"/>
            </a:schemeClr>
          </a:solidFill>
        </p:spPr>
        <p:txBody>
          <a:bodyPr>
            <a:normAutofit fontScale="25000" lnSpcReduction="20000"/>
          </a:bodyPr>
          <a:lstStyle/>
          <a:p>
            <a:pPr marL="0" indent="0" algn="ctr">
              <a:buNone/>
            </a:pPr>
            <a:r>
              <a:rPr lang="ro-RO" sz="6400" b="1" dirty="0"/>
              <a:t>Achiziții - 2025</a:t>
            </a:r>
          </a:p>
          <a:p>
            <a:pPr>
              <a:lnSpc>
                <a:spcPct val="107000"/>
              </a:lnSpc>
              <a:spcAft>
                <a:spcPts val="800"/>
              </a:spcAft>
            </a:pPr>
            <a:r>
              <a:rPr lang="ro-RO" sz="5600" b="1" dirty="0">
                <a:ea typeface="Calibri" panose="020F0502020204030204" pitchFamily="34" charset="0"/>
                <a:cs typeface="Times New Roman" panose="02020603050405020304" pitchFamily="18" charset="0"/>
              </a:rPr>
              <a:t>M</a:t>
            </a:r>
            <a:r>
              <a:rPr lang="ro-RO" sz="5600" b="1" dirty="0">
                <a:effectLst/>
                <a:ea typeface="Calibri" panose="020F0502020204030204" pitchFamily="34" charset="0"/>
                <a:cs typeface="Times New Roman" panose="02020603050405020304" pitchFamily="18" charset="0"/>
              </a:rPr>
              <a:t>ateriale de construcție pentru reparația curentă: 32,2 mii lei</a:t>
            </a:r>
          </a:p>
          <a:p>
            <a:pPr>
              <a:lnSpc>
                <a:spcPct val="107000"/>
              </a:lnSpc>
              <a:spcAft>
                <a:spcPts val="800"/>
              </a:spcAft>
            </a:pPr>
            <a:r>
              <a:rPr lang="ro-RO" sz="5600" b="1" dirty="0">
                <a:ea typeface="Calibri" panose="020F0502020204030204" pitchFamily="34" charset="0"/>
                <a:cs typeface="Times New Roman" panose="02020603050405020304" pitchFamily="18" charset="0"/>
              </a:rPr>
              <a:t>M</a:t>
            </a:r>
            <a:r>
              <a:rPr lang="ro-RO" sz="5600" b="1" dirty="0">
                <a:effectLst/>
                <a:ea typeface="Calibri" panose="020F0502020204030204" pitchFamily="34" charset="0"/>
                <a:cs typeface="Times New Roman" panose="02020603050405020304" pitchFamily="18" charset="0"/>
              </a:rPr>
              <a:t>ateriale de uz gospodăresc: 85,3 mii lei lei</a:t>
            </a:r>
          </a:p>
          <a:p>
            <a:pPr>
              <a:lnSpc>
                <a:spcPct val="107000"/>
              </a:lnSpc>
              <a:spcAft>
                <a:spcPts val="800"/>
              </a:spcAft>
            </a:pPr>
            <a:r>
              <a:rPr lang="ro-RO" sz="5600" b="1" dirty="0">
                <a:ea typeface="Calibri" panose="020F0502020204030204" pitchFamily="34" charset="0"/>
                <a:cs typeface="Times New Roman" panose="02020603050405020304" pitchFamily="18" charset="0"/>
              </a:rPr>
              <a:t>I</a:t>
            </a:r>
            <a:r>
              <a:rPr lang="ro-RO" sz="5600" b="1" dirty="0">
                <a:effectLst/>
                <a:ea typeface="Calibri" panose="020F0502020204030204" pitchFamily="34" charset="0"/>
                <a:cs typeface="Times New Roman" panose="02020603050405020304" pitchFamily="18" charset="0"/>
              </a:rPr>
              <a:t>mprimantă EPSON: 5,8 mii lei</a:t>
            </a:r>
          </a:p>
          <a:p>
            <a:pPr>
              <a:lnSpc>
                <a:spcPct val="107000"/>
              </a:lnSpc>
              <a:spcAft>
                <a:spcPts val="800"/>
              </a:spcAft>
            </a:pPr>
            <a:r>
              <a:rPr lang="ro-RO" sz="5600" b="1" dirty="0">
                <a:ea typeface="Calibri" panose="020F0502020204030204" pitchFamily="34" charset="0"/>
                <a:cs typeface="Times New Roman" panose="02020603050405020304" pitchFamily="18" charset="0"/>
              </a:rPr>
              <a:t>C</a:t>
            </a:r>
            <a:r>
              <a:rPr lang="ro-RO" sz="5600" b="1" dirty="0">
                <a:effectLst/>
                <a:ea typeface="Calibri" panose="020F0502020204030204" pitchFamily="34" charset="0"/>
                <a:cs typeface="Times New Roman" panose="02020603050405020304" pitchFamily="18" charset="0"/>
              </a:rPr>
              <a:t>ontor la gaz: 10,9 mii lei</a:t>
            </a:r>
          </a:p>
          <a:p>
            <a:pPr>
              <a:lnSpc>
                <a:spcPct val="107000"/>
              </a:lnSpc>
              <a:spcAft>
                <a:spcPts val="800"/>
              </a:spcAft>
            </a:pPr>
            <a:r>
              <a:rPr lang="ro-RO" sz="5600" b="1" dirty="0">
                <a:effectLst/>
                <a:ea typeface="Calibri" panose="020F0502020204030204" pitchFamily="34" charset="0"/>
                <a:cs typeface="Times New Roman" panose="02020603050405020304" pitchFamily="18" charset="0"/>
              </a:rPr>
              <a:t>Procurarea și instalarea stației de tratare și  dezinfectare a apei: 89,0 mii lei</a:t>
            </a:r>
          </a:p>
          <a:p>
            <a:pPr>
              <a:lnSpc>
                <a:spcPct val="107000"/>
              </a:lnSpc>
              <a:spcAft>
                <a:spcPts val="800"/>
              </a:spcAft>
            </a:pPr>
            <a:r>
              <a:rPr lang="ro-RO" sz="5600" b="1" dirty="0">
                <a:ea typeface="Calibri" panose="020F0502020204030204" pitchFamily="34" charset="0"/>
                <a:cs typeface="Times New Roman" panose="02020603050405020304" pitchFamily="18" charset="0"/>
              </a:rPr>
              <a:t>3</a:t>
            </a:r>
            <a:r>
              <a:rPr lang="ro-RO" sz="5600" b="1" dirty="0">
                <a:effectLst/>
                <a:ea typeface="Calibri" panose="020F0502020204030204" pitchFamily="34" charset="0"/>
                <a:cs typeface="Times New Roman" panose="02020603050405020304" pitchFamily="18" charset="0"/>
              </a:rPr>
              <a:t> mese de </a:t>
            </a:r>
            <a:r>
              <a:rPr lang="ro-RO" sz="5600" b="1" dirty="0">
                <a:ea typeface="Calibri" panose="020F0502020204030204" pitchFamily="34" charset="0"/>
                <a:cs typeface="Times New Roman" panose="02020603050405020304" pitchFamily="18" charset="0"/>
              </a:rPr>
              <a:t>i</a:t>
            </a:r>
            <a:r>
              <a:rPr lang="ro-RO" sz="5600" b="1" dirty="0">
                <a:effectLst/>
                <a:ea typeface="Calibri" panose="020F0502020204030204" pitchFamily="34" charset="0"/>
                <a:cs typeface="Times New Roman" panose="02020603050405020304" pitchFamily="18" charset="0"/>
              </a:rPr>
              <a:t>nox pentru bucătărie: 12,9 mii lei</a:t>
            </a:r>
          </a:p>
          <a:p>
            <a:pPr>
              <a:lnSpc>
                <a:spcPct val="107000"/>
              </a:lnSpc>
              <a:spcAft>
                <a:spcPts val="800"/>
              </a:spcAft>
            </a:pPr>
            <a:r>
              <a:rPr lang="ro-RO" sz="5600" b="1" dirty="0">
                <a:ea typeface="Calibri" panose="020F0502020204030204" pitchFamily="34" charset="0"/>
                <a:cs typeface="Times New Roman" panose="02020603050405020304" pitchFamily="18" charset="0"/>
              </a:rPr>
              <a:t>Computer: </a:t>
            </a:r>
            <a:r>
              <a:rPr lang="ro-RO" sz="5600" b="1" dirty="0">
                <a:effectLst/>
                <a:ea typeface="Calibri" panose="020F0502020204030204" pitchFamily="34" charset="0"/>
                <a:cs typeface="Times New Roman" panose="02020603050405020304" pitchFamily="18" charset="0"/>
              </a:rPr>
              <a:t>17,9 mii lei lei</a:t>
            </a:r>
          </a:p>
          <a:p>
            <a:pPr>
              <a:lnSpc>
                <a:spcPct val="107000"/>
              </a:lnSpc>
              <a:spcAft>
                <a:spcPts val="800"/>
              </a:spcAft>
            </a:pPr>
            <a:r>
              <a:rPr lang="ro-RO" sz="5600" b="1" dirty="0">
                <a:ea typeface="Calibri" panose="020F0502020204030204" pitchFamily="34" charset="0"/>
                <a:cs typeface="Times New Roman" panose="02020603050405020304" pitchFamily="18" charset="0"/>
              </a:rPr>
              <a:t>M</a:t>
            </a:r>
            <a:r>
              <a:rPr lang="ro-RO" sz="5600" b="1" dirty="0">
                <a:effectLst/>
                <a:ea typeface="Calibri" panose="020F0502020204030204" pitchFamily="34" charset="0"/>
                <a:cs typeface="Times New Roman" panose="02020603050405020304" pitchFamily="18" charset="0"/>
              </a:rPr>
              <a:t>așină de spălat de 9 kg: 17,0 mii lei</a:t>
            </a:r>
          </a:p>
          <a:p>
            <a:pPr>
              <a:lnSpc>
                <a:spcPct val="107000"/>
              </a:lnSpc>
              <a:spcAft>
                <a:spcPts val="800"/>
              </a:spcAft>
            </a:pPr>
            <a:r>
              <a:rPr lang="ro-RO" sz="5600" b="1" dirty="0">
                <a:ea typeface="Calibri" panose="020F0502020204030204" pitchFamily="34" charset="0"/>
                <a:cs typeface="Times New Roman" panose="02020603050405020304" pitchFamily="18" charset="0"/>
              </a:rPr>
              <a:t>M</a:t>
            </a:r>
            <a:r>
              <a:rPr lang="ro-RO" sz="5600" b="1" dirty="0">
                <a:effectLst/>
                <a:ea typeface="Calibri" panose="020F0502020204030204" pitchFamily="34" charset="0"/>
                <a:cs typeface="Times New Roman" panose="02020603050405020304" pitchFamily="18" charset="0"/>
              </a:rPr>
              <a:t>așină de uscat rufe: 11,2 mii lei</a:t>
            </a:r>
          </a:p>
          <a:p>
            <a:pPr>
              <a:lnSpc>
                <a:spcPct val="107000"/>
              </a:lnSpc>
              <a:spcAft>
                <a:spcPts val="800"/>
              </a:spcAft>
            </a:pPr>
            <a:r>
              <a:rPr lang="ro-RO" sz="5600" b="1" dirty="0">
                <a:ea typeface="Calibri" panose="020F0502020204030204" pitchFamily="34" charset="0"/>
                <a:cs typeface="Times New Roman" panose="02020603050405020304" pitchFamily="18" charset="0"/>
              </a:rPr>
              <a:t>Fi</a:t>
            </a:r>
            <a:r>
              <a:rPr lang="ro-RO" sz="5600" b="1" dirty="0">
                <a:effectLst/>
                <a:ea typeface="Calibri" panose="020F0502020204030204" pitchFamily="34" charset="0"/>
                <a:cs typeface="Times New Roman" panose="02020603050405020304" pitchFamily="18" charset="0"/>
              </a:rPr>
              <a:t>er de călcat: 3, 6 mii lei</a:t>
            </a:r>
          </a:p>
          <a:p>
            <a:pPr>
              <a:lnSpc>
                <a:spcPct val="107000"/>
              </a:lnSpc>
              <a:spcAft>
                <a:spcPts val="800"/>
              </a:spcAft>
            </a:pPr>
            <a:r>
              <a:rPr lang="ro-RO" sz="5600" b="1" dirty="0">
                <a:ea typeface="Calibri" panose="020F0502020204030204" pitchFamily="34" charset="0"/>
                <a:cs typeface="Times New Roman" panose="02020603050405020304" pitchFamily="18" charset="0"/>
              </a:rPr>
              <a:t>Jaluzele: 12,5 mii lei</a:t>
            </a:r>
          </a:p>
          <a:p>
            <a:pPr>
              <a:lnSpc>
                <a:spcPct val="107000"/>
              </a:lnSpc>
              <a:spcAft>
                <a:spcPts val="800"/>
              </a:spcAft>
            </a:pPr>
            <a:r>
              <a:rPr lang="ro-RO" sz="5600" b="1" dirty="0">
                <a:ea typeface="Calibri" panose="020F0502020204030204" pitchFamily="34" charset="0"/>
                <a:cs typeface="Times New Roman" panose="02020603050405020304" pitchFamily="18" charset="0"/>
              </a:rPr>
              <a:t>J</a:t>
            </a:r>
            <a:r>
              <a:rPr lang="ro-RO" sz="5600" b="1" dirty="0">
                <a:effectLst/>
                <a:ea typeface="Calibri" panose="020F0502020204030204" pitchFamily="34" charset="0"/>
                <a:cs typeface="Times New Roman" panose="02020603050405020304" pitchFamily="18" charset="0"/>
              </a:rPr>
              <a:t>ucării: 22,3 mii lei</a:t>
            </a:r>
          </a:p>
          <a:p>
            <a:pPr>
              <a:lnSpc>
                <a:spcPct val="107000"/>
              </a:lnSpc>
              <a:spcAft>
                <a:spcPts val="800"/>
              </a:spcAft>
            </a:pPr>
            <a:r>
              <a:rPr lang="ro-RO" sz="5600" b="1" dirty="0">
                <a:effectLst/>
                <a:ea typeface="Calibri" panose="020F0502020204030204" pitchFamily="34" charset="0"/>
                <a:cs typeface="Times New Roman" panose="02020603050405020304" pitchFamily="18" charset="0"/>
              </a:rPr>
              <a:t>Donație de carte oferită de Ministerul Educației al RM: 9,5 mii lei</a:t>
            </a:r>
          </a:p>
          <a:p>
            <a:pPr>
              <a:lnSpc>
                <a:spcPct val="107000"/>
              </a:lnSpc>
              <a:spcAft>
                <a:spcPts val="800"/>
              </a:spcAft>
            </a:pPr>
            <a:r>
              <a:rPr lang="ro-RO" sz="5600" b="1" dirty="0">
                <a:ea typeface="Calibri" panose="020F0502020204030204" pitchFamily="34" charset="0"/>
                <a:cs typeface="Times New Roman" panose="02020603050405020304" pitchFamily="18" charset="0"/>
              </a:rPr>
              <a:t>Halate: 13,8 mii lei</a:t>
            </a:r>
          </a:p>
          <a:p>
            <a:pPr>
              <a:lnSpc>
                <a:spcPct val="107000"/>
              </a:lnSpc>
              <a:spcAft>
                <a:spcPts val="800"/>
              </a:spcAft>
            </a:pPr>
            <a:r>
              <a:rPr lang="ro-RO" sz="5600" b="1" dirty="0">
                <a:effectLst/>
                <a:ea typeface="Calibri" panose="020F0502020204030204" pitchFamily="34" charset="0"/>
                <a:cs typeface="Times New Roman" panose="02020603050405020304" pitchFamily="18" charset="0"/>
              </a:rPr>
              <a:t>Sistem video: 6,3 mii lei</a:t>
            </a:r>
            <a:endParaRPr lang="ro-RO" dirty="0"/>
          </a:p>
        </p:txBody>
      </p:sp>
      <p:sp>
        <p:nvSpPr>
          <p:cNvPr id="5" name="AutoShape 2">
            <a:extLst>
              <a:ext uri="{FF2B5EF4-FFF2-40B4-BE49-F238E27FC236}">
                <a16:creationId xmlns:a16="http://schemas.microsoft.com/office/drawing/2014/main" id="{F5403952-1EEA-4815-AC08-008B0083BA4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a:p>
        </p:txBody>
      </p:sp>
      <p:pic>
        <p:nvPicPr>
          <p:cNvPr id="7" name="Imagine 6">
            <a:extLst>
              <a:ext uri="{FF2B5EF4-FFF2-40B4-BE49-F238E27FC236}">
                <a16:creationId xmlns:a16="http://schemas.microsoft.com/office/drawing/2014/main" id="{120350E6-B790-4E67-B9DC-28FC269DE219}"/>
              </a:ext>
            </a:extLst>
          </p:cNvPr>
          <p:cNvPicPr>
            <a:picLocks noChangeAspect="1"/>
          </p:cNvPicPr>
          <p:nvPr/>
        </p:nvPicPr>
        <p:blipFill>
          <a:blip r:embed="rId2"/>
          <a:stretch>
            <a:fillRect/>
          </a:stretch>
        </p:blipFill>
        <p:spPr>
          <a:xfrm>
            <a:off x="1039906" y="4713286"/>
            <a:ext cx="2574644" cy="1938526"/>
          </a:xfrm>
          <a:prstGeom prst="rect">
            <a:avLst/>
          </a:prstGeom>
        </p:spPr>
      </p:pic>
    </p:spTree>
    <p:extLst>
      <p:ext uri="{BB962C8B-B14F-4D97-AF65-F5344CB8AC3E}">
        <p14:creationId xmlns:p14="http://schemas.microsoft.com/office/powerpoint/2010/main" val="3659845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7269AA99-8495-4DB3-8CE3-7822E3A40318}"/>
              </a:ext>
            </a:extLst>
          </p:cNvPr>
          <p:cNvSpPr>
            <a:spLocks noGrp="1"/>
          </p:cNvSpPr>
          <p:nvPr>
            <p:ph type="title"/>
          </p:nvPr>
        </p:nvSpPr>
        <p:spPr>
          <a:xfrm>
            <a:off x="116541" y="134471"/>
            <a:ext cx="4455460" cy="788894"/>
          </a:xfrm>
          <a:solidFill>
            <a:schemeClr val="accent2">
              <a:lumMod val="20000"/>
              <a:lumOff val="80000"/>
            </a:schemeClr>
          </a:solidFill>
        </p:spPr>
        <p:txBody>
          <a:bodyPr>
            <a:noAutofit/>
          </a:bodyPr>
          <a:lstStyle/>
          <a:p>
            <a:br>
              <a:rPr lang="ro-RO" sz="2800" b="1" dirty="0">
                <a:latin typeface="+mn-lt"/>
              </a:rPr>
            </a:br>
            <a:r>
              <a:rPr lang="ro-RO" sz="1800" b="1" dirty="0">
                <a:latin typeface="+mn-lt"/>
              </a:rPr>
              <a:t>Școala de Arte Bravicea – instituție de învățământ extrașcolar, 2025</a:t>
            </a:r>
            <a:br>
              <a:rPr lang="ro-RO" sz="2000" dirty="0">
                <a:latin typeface="+mn-lt"/>
              </a:rPr>
            </a:br>
            <a:endParaRPr lang="ro-RO" sz="2000" dirty="0">
              <a:latin typeface="+mn-lt"/>
            </a:endParaRPr>
          </a:p>
        </p:txBody>
      </p:sp>
      <p:sp>
        <p:nvSpPr>
          <p:cNvPr id="3" name="Substituent conținut 2">
            <a:extLst>
              <a:ext uri="{FF2B5EF4-FFF2-40B4-BE49-F238E27FC236}">
                <a16:creationId xmlns:a16="http://schemas.microsoft.com/office/drawing/2014/main" id="{CEC62360-5419-4832-9981-23E90999B103}"/>
              </a:ext>
            </a:extLst>
          </p:cNvPr>
          <p:cNvSpPr>
            <a:spLocks noGrp="1"/>
          </p:cNvSpPr>
          <p:nvPr>
            <p:ph sz="half" idx="1"/>
          </p:nvPr>
        </p:nvSpPr>
        <p:spPr>
          <a:xfrm>
            <a:off x="134471" y="1042417"/>
            <a:ext cx="4446494" cy="5600430"/>
          </a:xfrm>
          <a:solidFill>
            <a:schemeClr val="accent2">
              <a:lumMod val="20000"/>
              <a:lumOff val="80000"/>
            </a:schemeClr>
          </a:solidFill>
        </p:spPr>
        <p:txBody>
          <a:bodyPr>
            <a:normAutofit fontScale="25000" lnSpcReduction="20000"/>
          </a:bodyPr>
          <a:lstStyle/>
          <a:p>
            <a:pPr>
              <a:lnSpc>
                <a:spcPct val="120000"/>
              </a:lnSpc>
            </a:pPr>
            <a:r>
              <a:rPr lang="ro-RO" sz="5600" b="1" dirty="0"/>
              <a:t>Buget planificat: 1922,5 mii lei</a:t>
            </a:r>
          </a:p>
          <a:p>
            <a:pPr>
              <a:lnSpc>
                <a:spcPct val="120000"/>
              </a:lnSpc>
            </a:pPr>
            <a:r>
              <a:rPr lang="pt-BR" sz="5600" b="1" dirty="0"/>
              <a:t>Buget executat: 1</a:t>
            </a:r>
            <a:r>
              <a:rPr lang="ro-RO" sz="5600" b="1" dirty="0"/>
              <a:t>900,5</a:t>
            </a:r>
            <a:r>
              <a:rPr lang="pt-BR" sz="5600" b="1" dirty="0"/>
              <a:t> mii lei</a:t>
            </a:r>
            <a:endParaRPr lang="pt-BR" sz="5600" dirty="0"/>
          </a:p>
          <a:p>
            <a:pPr>
              <a:lnSpc>
                <a:spcPct val="120000"/>
              </a:lnSpc>
            </a:pPr>
            <a:endParaRPr lang="ro-RO" sz="5600" b="1" dirty="0"/>
          </a:p>
          <a:p>
            <a:pPr marL="0" indent="0">
              <a:lnSpc>
                <a:spcPct val="120000"/>
              </a:lnSpc>
              <a:buNone/>
            </a:pPr>
            <a:r>
              <a:rPr lang="ro-RO" sz="5600" b="1" dirty="0"/>
              <a:t>        Activează 9 profesori;</a:t>
            </a:r>
            <a:endParaRPr lang="ro-RO" sz="5600" dirty="0"/>
          </a:p>
          <a:p>
            <a:pPr>
              <a:lnSpc>
                <a:spcPct val="120000"/>
              </a:lnSpc>
            </a:pPr>
            <a:r>
              <a:rPr lang="ro-RO" sz="5600" b="1" dirty="0"/>
              <a:t>Înmatriculați 118 elevi, inclusiv la clasa:</a:t>
            </a:r>
            <a:endParaRPr lang="ro-RO" sz="5600" dirty="0"/>
          </a:p>
          <a:p>
            <a:pPr>
              <a:lnSpc>
                <a:spcPct val="120000"/>
              </a:lnSpc>
            </a:pPr>
            <a:r>
              <a:rPr lang="ro-RO" sz="5600" b="1" dirty="0"/>
              <a:t>Instrumente aerofone: 10 elevi;</a:t>
            </a:r>
            <a:endParaRPr lang="ro-RO" sz="5600" dirty="0"/>
          </a:p>
          <a:p>
            <a:pPr>
              <a:lnSpc>
                <a:spcPct val="120000"/>
              </a:lnSpc>
            </a:pPr>
            <a:r>
              <a:rPr lang="ro-RO" sz="5600" b="1" dirty="0"/>
              <a:t>Pian/acordeon: 10 elevi;</a:t>
            </a:r>
            <a:endParaRPr lang="ro-RO" sz="5600" dirty="0"/>
          </a:p>
          <a:p>
            <a:pPr>
              <a:lnSpc>
                <a:spcPct val="120000"/>
              </a:lnSpc>
            </a:pPr>
            <a:r>
              <a:rPr lang="ro-RO" sz="5600" b="1" dirty="0"/>
              <a:t>Fluier: 9 elevi;</a:t>
            </a:r>
            <a:endParaRPr lang="ro-RO" sz="5600" dirty="0"/>
          </a:p>
          <a:p>
            <a:pPr>
              <a:lnSpc>
                <a:spcPct val="120000"/>
              </a:lnSpc>
            </a:pPr>
            <a:r>
              <a:rPr lang="ro-RO" sz="5600" b="1" dirty="0"/>
              <a:t>Acordeon: 9 elevi;</a:t>
            </a:r>
            <a:endParaRPr lang="ro-RO" sz="5600" dirty="0"/>
          </a:p>
          <a:p>
            <a:pPr>
              <a:lnSpc>
                <a:spcPct val="120000"/>
              </a:lnSpc>
            </a:pPr>
            <a:r>
              <a:rPr lang="ro-RO" sz="5600" b="1" dirty="0"/>
              <a:t>Coregrafie: 35 elevi;</a:t>
            </a:r>
            <a:endParaRPr lang="ro-RO" sz="5600" dirty="0"/>
          </a:p>
          <a:p>
            <a:pPr>
              <a:lnSpc>
                <a:spcPct val="120000"/>
              </a:lnSpc>
            </a:pPr>
            <a:r>
              <a:rPr lang="ro-RO" sz="5600" b="1" dirty="0"/>
              <a:t>Artă plastică: 45 elevi. </a:t>
            </a:r>
          </a:p>
          <a:p>
            <a:pPr marL="0" indent="0">
              <a:lnSpc>
                <a:spcPct val="120000"/>
              </a:lnSpc>
              <a:buNone/>
            </a:pPr>
            <a:r>
              <a:rPr lang="ro-RO" sz="5600" b="1" dirty="0">
                <a:ea typeface="Calibri" panose="020F0502020204030204" pitchFamily="34" charset="0"/>
                <a:cs typeface="Times New Roman" panose="02020603050405020304" pitchFamily="18" charset="0"/>
              </a:rPr>
              <a:t>      Din</a:t>
            </a:r>
            <a:r>
              <a:rPr lang="ro-RO" sz="5600" b="1" dirty="0">
                <a:effectLst/>
                <a:ea typeface="Calibri" panose="020F0502020204030204" pitchFamily="34" charset="0"/>
                <a:cs typeface="Times New Roman" panose="02020603050405020304" pitchFamily="18" charset="0"/>
              </a:rPr>
              <a:t>1 ianuarie 2025, taxa părintească a fost majorată cu 20 de lei, astfel constituind 100 de lei.</a:t>
            </a:r>
          </a:p>
          <a:p>
            <a:pPr>
              <a:lnSpc>
                <a:spcPct val="120000"/>
              </a:lnSpc>
            </a:pPr>
            <a:endParaRPr lang="ro-RO" sz="5600" b="1" dirty="0">
              <a:solidFill>
                <a:srgbClr val="C00000"/>
              </a:solidFill>
            </a:endParaRPr>
          </a:p>
          <a:p>
            <a:pPr>
              <a:lnSpc>
                <a:spcPct val="120000"/>
              </a:lnSpc>
            </a:pPr>
            <a:r>
              <a:rPr lang="ro-RO" sz="5600" b="1" dirty="0"/>
              <a:t>La finalul anului de studii s-au numărat 17 absolvenți la următoarele profiluri:</a:t>
            </a:r>
            <a:endParaRPr lang="ro-RO" sz="5600" dirty="0"/>
          </a:p>
          <a:p>
            <a:pPr>
              <a:lnSpc>
                <a:spcPct val="120000"/>
              </a:lnSpc>
            </a:pPr>
            <a:r>
              <a:rPr lang="ro-RO" sz="5600" b="1" dirty="0"/>
              <a:t>Muzică, Specialitatea-Pian/Acordeon: 3</a:t>
            </a:r>
            <a:endParaRPr lang="ro-RO" sz="5600" dirty="0"/>
          </a:p>
          <a:p>
            <a:pPr>
              <a:lnSpc>
                <a:spcPct val="120000"/>
              </a:lnSpc>
            </a:pPr>
            <a:r>
              <a:rPr lang="ro-RO" sz="5600" b="1" dirty="0"/>
              <a:t>Muzică, Specialitatea-Fluier: 2</a:t>
            </a:r>
            <a:endParaRPr lang="ro-RO" sz="5600" dirty="0"/>
          </a:p>
          <a:p>
            <a:pPr>
              <a:lnSpc>
                <a:spcPct val="120000"/>
              </a:lnSpc>
            </a:pPr>
            <a:r>
              <a:rPr lang="ro-RO" sz="5600" b="1" dirty="0"/>
              <a:t>Artă Plastică: 8</a:t>
            </a:r>
            <a:endParaRPr lang="ro-RO" sz="5600" dirty="0"/>
          </a:p>
          <a:p>
            <a:pPr>
              <a:lnSpc>
                <a:spcPct val="120000"/>
              </a:lnSpc>
            </a:pPr>
            <a:r>
              <a:rPr lang="ro-RO" sz="5600" b="1" dirty="0"/>
              <a:t>Coregrafie: 5</a:t>
            </a:r>
            <a:endParaRPr lang="ro-RO" sz="5600" dirty="0"/>
          </a:p>
          <a:p>
            <a:pPr marL="0" indent="0">
              <a:lnSpc>
                <a:spcPct val="120000"/>
              </a:lnSpc>
              <a:buNone/>
            </a:pPr>
            <a:r>
              <a:rPr lang="ro-RO" sz="5600" b="1" dirty="0"/>
              <a:t>       Elevii absolvenți vor putea să-și continue studiile la instituțiile de profil.</a:t>
            </a:r>
            <a:endParaRPr lang="ro-RO" sz="5600" dirty="0"/>
          </a:p>
          <a:p>
            <a:endParaRPr lang="ro-RO" dirty="0"/>
          </a:p>
        </p:txBody>
      </p:sp>
      <p:sp>
        <p:nvSpPr>
          <p:cNvPr id="7" name="CasetăText 6">
            <a:extLst>
              <a:ext uri="{FF2B5EF4-FFF2-40B4-BE49-F238E27FC236}">
                <a16:creationId xmlns:a16="http://schemas.microsoft.com/office/drawing/2014/main" id="{00977DBA-3781-4173-BE59-1966F1DB0A9F}"/>
              </a:ext>
            </a:extLst>
          </p:cNvPr>
          <p:cNvSpPr txBox="1"/>
          <p:nvPr/>
        </p:nvSpPr>
        <p:spPr>
          <a:xfrm>
            <a:off x="4648203" y="1166843"/>
            <a:ext cx="4361326" cy="307777"/>
          </a:xfrm>
          <a:prstGeom prst="rect">
            <a:avLst/>
          </a:prstGeom>
          <a:noFill/>
        </p:spPr>
        <p:txBody>
          <a:bodyPr wrap="square">
            <a:spAutoFit/>
          </a:bodyPr>
          <a:lstStyle/>
          <a:p>
            <a:pPr algn="l"/>
            <a:r>
              <a:rPr lang="ro-RO" sz="1400" b="1" i="0" dirty="0">
                <a:solidFill>
                  <a:srgbClr val="C00000"/>
                </a:solidFill>
                <a:effectLst/>
              </a:rPr>
              <a:t>      </a:t>
            </a:r>
          </a:p>
        </p:txBody>
      </p:sp>
      <p:sp>
        <p:nvSpPr>
          <p:cNvPr id="4" name="Substituent conținut 3">
            <a:extLst>
              <a:ext uri="{FF2B5EF4-FFF2-40B4-BE49-F238E27FC236}">
                <a16:creationId xmlns:a16="http://schemas.microsoft.com/office/drawing/2014/main" id="{1F2E32B2-8186-4497-8980-7029AF0C175F}"/>
              </a:ext>
            </a:extLst>
          </p:cNvPr>
          <p:cNvSpPr>
            <a:spLocks noGrp="1"/>
          </p:cNvSpPr>
          <p:nvPr>
            <p:ph sz="half" idx="2"/>
          </p:nvPr>
        </p:nvSpPr>
        <p:spPr>
          <a:xfrm>
            <a:off x="4742329" y="165773"/>
            <a:ext cx="4168588" cy="6483320"/>
          </a:xfrm>
          <a:solidFill>
            <a:schemeClr val="accent2">
              <a:lumMod val="20000"/>
              <a:lumOff val="80000"/>
            </a:schemeClr>
          </a:solidFill>
        </p:spPr>
        <p:txBody>
          <a:bodyPr>
            <a:normAutofit fontScale="25000" lnSpcReduction="20000"/>
          </a:bodyPr>
          <a:lstStyle/>
          <a:p>
            <a:pPr marL="0" indent="0">
              <a:lnSpc>
                <a:spcPct val="120000"/>
              </a:lnSpc>
              <a:buNone/>
            </a:pPr>
            <a:r>
              <a:rPr lang="ro-RO" sz="5600" b="1" dirty="0"/>
              <a:t>      Cheltuielile au fost executate în sumă de </a:t>
            </a:r>
            <a:r>
              <a:rPr lang="pt-BR" sz="5600" b="1" dirty="0"/>
              <a:t>1</a:t>
            </a:r>
            <a:r>
              <a:rPr lang="ro-RO" sz="5600" b="1" dirty="0"/>
              <a:t>900,5</a:t>
            </a:r>
            <a:r>
              <a:rPr lang="pt-BR" sz="5600" b="1" dirty="0"/>
              <a:t> mii lei</a:t>
            </a:r>
            <a:r>
              <a:rPr lang="ro-RO" sz="5600" b="1" dirty="0"/>
              <a:t>, dintre care: </a:t>
            </a:r>
            <a:endParaRPr lang="ro-RO" sz="5600" dirty="0"/>
          </a:p>
          <a:p>
            <a:pPr>
              <a:lnSpc>
                <a:spcPct val="120000"/>
              </a:lnSpc>
            </a:pPr>
            <a:r>
              <a:rPr lang="it-IT" sz="5600" b="1" dirty="0"/>
              <a:t>Cheltuieli de personal:  1</a:t>
            </a:r>
            <a:r>
              <a:rPr lang="ro-RO" sz="5600" b="1" dirty="0"/>
              <a:t>528,8</a:t>
            </a:r>
            <a:r>
              <a:rPr lang="it-IT" sz="5600" b="1" dirty="0"/>
              <a:t> mii lei;</a:t>
            </a:r>
            <a:endParaRPr lang="it-IT" sz="5600" dirty="0"/>
          </a:p>
          <a:p>
            <a:pPr>
              <a:lnSpc>
                <a:spcPct val="120000"/>
              </a:lnSpc>
            </a:pPr>
            <a:r>
              <a:rPr lang="ro-RO" sz="5600" b="1" dirty="0"/>
              <a:t>Servicii:  81,8 mii lei;</a:t>
            </a:r>
            <a:endParaRPr lang="ro-RO" sz="5600" dirty="0"/>
          </a:p>
          <a:p>
            <a:pPr>
              <a:lnSpc>
                <a:spcPct val="120000"/>
              </a:lnSpc>
            </a:pPr>
            <a:r>
              <a:rPr lang="pt-BR" sz="5600" b="1" dirty="0"/>
              <a:t>Indemnizații pentru incapacitatea temporară de muncă: </a:t>
            </a:r>
            <a:r>
              <a:rPr lang="ro-RO" sz="5600" b="1" dirty="0"/>
              <a:t>1</a:t>
            </a:r>
            <a:r>
              <a:rPr lang="pt-BR" sz="5600" b="1" dirty="0"/>
              <a:t>,</a:t>
            </a:r>
            <a:r>
              <a:rPr lang="ro-RO" sz="5600" b="1" dirty="0"/>
              <a:t>4</a:t>
            </a:r>
            <a:r>
              <a:rPr lang="pt-BR" sz="5600" b="1" dirty="0"/>
              <a:t> mii lei;</a:t>
            </a:r>
            <a:endParaRPr lang="ro-RO" sz="5600" b="1" dirty="0"/>
          </a:p>
          <a:p>
            <a:pPr>
              <a:lnSpc>
                <a:spcPct val="120000"/>
              </a:lnSpc>
            </a:pPr>
            <a:r>
              <a:rPr lang="ro-RO" sz="5600" b="1" dirty="0"/>
              <a:t>Contribuția APL la Proiectul „Energie regenerabilă-siguranță energetică și oportunități de dezvoltare durabilă pentru serviciile și instituțiile publice”: 25,0 mii lei;</a:t>
            </a:r>
          </a:p>
          <a:p>
            <a:pPr>
              <a:lnSpc>
                <a:spcPct val="120000"/>
              </a:lnSpc>
            </a:pPr>
            <a:r>
              <a:rPr lang="ro-RO" sz="5600" b="1" dirty="0"/>
              <a:t>Boxe acustice: 3 buc- 34,9 mii lei;</a:t>
            </a:r>
          </a:p>
          <a:p>
            <a:pPr>
              <a:lnSpc>
                <a:spcPct val="120000"/>
              </a:lnSpc>
            </a:pPr>
            <a:r>
              <a:rPr lang="ro-RO" sz="5600" b="1" dirty="0"/>
              <a:t>Amplificator: 10,3 mii lei;</a:t>
            </a:r>
          </a:p>
          <a:p>
            <a:pPr>
              <a:lnSpc>
                <a:spcPct val="120000"/>
              </a:lnSpc>
            </a:pPr>
            <a:r>
              <a:rPr lang="ro-RO" sz="5600" b="1" dirty="0"/>
              <a:t>Instrument cu clape: 16,8 mii lei;</a:t>
            </a:r>
          </a:p>
          <a:p>
            <a:pPr>
              <a:lnSpc>
                <a:spcPct val="120000"/>
              </a:lnSpc>
            </a:pPr>
            <a:r>
              <a:rPr lang="ro-RO" sz="5600" b="1" dirty="0"/>
              <a:t>Instrument cu clape: 31,8 mii lei; </a:t>
            </a:r>
          </a:p>
          <a:p>
            <a:pPr>
              <a:lnSpc>
                <a:spcPct val="120000"/>
              </a:lnSpc>
            </a:pPr>
            <a:r>
              <a:rPr lang="ro-RO" sz="5600" b="1" dirty="0"/>
              <a:t>Microfon: 2,7 mii lei;</a:t>
            </a:r>
            <a:endParaRPr lang="pt-BR" sz="5600" dirty="0"/>
          </a:p>
          <a:p>
            <a:pPr>
              <a:lnSpc>
                <a:spcPct val="120000"/>
              </a:lnSpc>
            </a:pPr>
            <a:r>
              <a:rPr lang="it-IT" sz="5600" b="1" dirty="0"/>
              <a:t>Procurare materiale didactice: </a:t>
            </a:r>
            <a:r>
              <a:rPr lang="ro-RO" sz="5600" b="1" dirty="0"/>
              <a:t>7,5</a:t>
            </a:r>
            <a:r>
              <a:rPr lang="it-IT" sz="5600" b="1" dirty="0"/>
              <a:t> mii lei;</a:t>
            </a:r>
            <a:endParaRPr lang="it-IT" sz="5600" dirty="0"/>
          </a:p>
          <a:p>
            <a:pPr>
              <a:lnSpc>
                <a:spcPct val="120000"/>
              </a:lnSpc>
            </a:pPr>
            <a:r>
              <a:rPr lang="pt-BR" sz="5600" b="1" dirty="0"/>
              <a:t>Procurare rechizite de birou  și materiale de uz gospodăresc: </a:t>
            </a:r>
            <a:r>
              <a:rPr lang="ro-RO" sz="5600" b="1" dirty="0"/>
              <a:t>2,7</a:t>
            </a:r>
            <a:r>
              <a:rPr lang="pt-BR" sz="5600" b="1" dirty="0"/>
              <a:t> mii lei;</a:t>
            </a:r>
            <a:endParaRPr lang="pt-BR" sz="5600" dirty="0"/>
          </a:p>
          <a:p>
            <a:pPr>
              <a:lnSpc>
                <a:spcPct val="120000"/>
              </a:lnSpc>
            </a:pPr>
            <a:r>
              <a:rPr lang="ro-RO" sz="5600" b="1" dirty="0"/>
              <a:t>Materiale de construcție: 111,4 mii lei;</a:t>
            </a:r>
            <a:endParaRPr lang="ro-RO" sz="5600" dirty="0"/>
          </a:p>
          <a:p>
            <a:pPr>
              <a:lnSpc>
                <a:spcPct val="120000"/>
              </a:lnSpc>
            </a:pPr>
            <a:r>
              <a:rPr lang="it-IT" sz="5600" b="1" dirty="0"/>
              <a:t>Alte materiale: </a:t>
            </a:r>
            <a:r>
              <a:rPr lang="ro-RO" sz="5600" b="1" dirty="0"/>
              <a:t>25,4</a:t>
            </a:r>
            <a:r>
              <a:rPr lang="it-IT" sz="5600" b="1" dirty="0"/>
              <a:t> mii lei (cadouri de Anul nou, organizarea diferitor sărbători);</a:t>
            </a:r>
            <a:endParaRPr lang="it-IT" sz="5600" dirty="0"/>
          </a:p>
          <a:p>
            <a:pPr>
              <a:lnSpc>
                <a:spcPct val="120000"/>
              </a:lnSpc>
            </a:pPr>
            <a:r>
              <a:rPr lang="ro-RO" sz="5600" b="1" dirty="0"/>
              <a:t>Compensații: 20,0 mi lei.</a:t>
            </a:r>
            <a:endParaRPr lang="ro-RO" sz="5600" dirty="0"/>
          </a:p>
          <a:p>
            <a:pPr>
              <a:lnSpc>
                <a:spcPct val="120000"/>
              </a:lnSpc>
            </a:pPr>
            <a:r>
              <a:rPr lang="it-IT" sz="5600" b="1" dirty="0"/>
              <a:t>Venituri colectate, </a:t>
            </a:r>
            <a:r>
              <a:rPr lang="ro-RO" sz="5600" b="1" dirty="0"/>
              <a:t>î</a:t>
            </a:r>
            <a:r>
              <a:rPr lang="it-IT" sz="5600" b="1" dirty="0"/>
              <a:t>ncasate ca plata părinților:  </a:t>
            </a:r>
            <a:r>
              <a:rPr lang="ro-RO" sz="5600" b="1" dirty="0"/>
              <a:t>111,6</a:t>
            </a:r>
            <a:r>
              <a:rPr lang="it-IT" sz="5600" b="1" dirty="0"/>
              <a:t> mii lei.</a:t>
            </a:r>
            <a:endParaRPr lang="it-IT" sz="5600" dirty="0"/>
          </a:p>
          <a:p>
            <a:endParaRPr lang="ro-RO" dirty="0"/>
          </a:p>
        </p:txBody>
      </p:sp>
    </p:spTree>
    <p:extLst>
      <p:ext uri="{BB962C8B-B14F-4D97-AF65-F5344CB8AC3E}">
        <p14:creationId xmlns:p14="http://schemas.microsoft.com/office/powerpoint/2010/main" val="495145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24C8CAD8-0224-4B86-97E9-FAED7AC24D7D}"/>
              </a:ext>
            </a:extLst>
          </p:cNvPr>
          <p:cNvSpPr>
            <a:spLocks noGrp="1"/>
          </p:cNvSpPr>
          <p:nvPr>
            <p:ph type="title"/>
          </p:nvPr>
        </p:nvSpPr>
        <p:spPr>
          <a:xfrm>
            <a:off x="286871" y="274638"/>
            <a:ext cx="8399929" cy="370821"/>
          </a:xfrm>
          <a:solidFill>
            <a:schemeClr val="accent2">
              <a:lumMod val="20000"/>
              <a:lumOff val="80000"/>
            </a:schemeClr>
          </a:solidFill>
        </p:spPr>
        <p:txBody>
          <a:bodyPr>
            <a:noAutofit/>
          </a:bodyPr>
          <a:lstStyle/>
          <a:p>
            <a:r>
              <a:rPr lang="ro-RO" sz="2000" b="1" dirty="0">
                <a:latin typeface="+mn-lt"/>
              </a:rPr>
              <a:t>Dezvoltarea instituțională și îmbunătățirea condițiilor de studiu</a:t>
            </a:r>
          </a:p>
        </p:txBody>
      </p:sp>
      <p:sp>
        <p:nvSpPr>
          <p:cNvPr id="3" name="Substituent conținut 2">
            <a:extLst>
              <a:ext uri="{FF2B5EF4-FFF2-40B4-BE49-F238E27FC236}">
                <a16:creationId xmlns:a16="http://schemas.microsoft.com/office/drawing/2014/main" id="{D0C5703B-B0A9-4F0C-9288-83DF06095F10}"/>
              </a:ext>
            </a:extLst>
          </p:cNvPr>
          <p:cNvSpPr>
            <a:spLocks noGrp="1"/>
          </p:cNvSpPr>
          <p:nvPr>
            <p:ph sz="half" idx="1"/>
          </p:nvPr>
        </p:nvSpPr>
        <p:spPr>
          <a:xfrm>
            <a:off x="457200" y="914400"/>
            <a:ext cx="3854824" cy="5351929"/>
          </a:xfrm>
          <a:solidFill>
            <a:schemeClr val="accent2">
              <a:lumMod val="20000"/>
              <a:lumOff val="80000"/>
            </a:schemeClr>
          </a:solidFill>
        </p:spPr>
        <p:txBody>
          <a:bodyPr>
            <a:normAutofit/>
          </a:bodyPr>
          <a:lstStyle/>
          <a:p>
            <a:pPr marL="0" indent="0" algn="ctr">
              <a:lnSpc>
                <a:spcPct val="115000"/>
              </a:lnSpc>
              <a:spcAft>
                <a:spcPts val="1000"/>
              </a:spcAft>
              <a:buNone/>
            </a:pPr>
            <a:r>
              <a:rPr lang="ro-RO" sz="1600" b="1" i="1" u="sng" dirty="0">
                <a:effectLst/>
                <a:ea typeface="Times New Roman" panose="02020603050405020304" pitchFamily="18" charset="0"/>
                <a:cs typeface="Times New Roman" panose="02020603050405020304" pitchFamily="18" charset="0"/>
              </a:rPr>
              <a:t>Dezvoltarea activității Școlii de Arte:</a:t>
            </a:r>
            <a:endParaRPr lang="ro-RO" sz="1600" b="1" i="1" u="sng" dirty="0">
              <a:effectLst/>
              <a:ea typeface="Calibri" panose="020F0502020204030204" pitchFamily="34" charset="0"/>
              <a:cs typeface="Times New Roman" panose="02020603050405020304" pitchFamily="18" charset="0"/>
            </a:endParaRPr>
          </a:p>
          <a:p>
            <a:pPr>
              <a:lnSpc>
                <a:spcPct val="115000"/>
              </a:lnSpc>
              <a:spcAft>
                <a:spcPts val="1000"/>
              </a:spcAft>
            </a:pPr>
            <a:r>
              <a:rPr lang="ro-RO" sz="1400" b="1" dirty="0">
                <a:effectLst/>
                <a:ea typeface="Times New Roman" panose="02020603050405020304" pitchFamily="18" charset="0"/>
                <a:cs typeface="Times New Roman" panose="02020603050405020304" pitchFamily="18" charset="0"/>
              </a:rPr>
              <a:t>În anul 2025 au fost realizate mai multe acțiuni pentru dezvoltarea instituției:</a:t>
            </a:r>
          </a:p>
          <a:p>
            <a:pPr>
              <a:lnSpc>
                <a:spcPct val="115000"/>
              </a:lnSpc>
              <a:spcAft>
                <a:spcPts val="1000"/>
              </a:spcAft>
            </a:pPr>
            <a:r>
              <a:rPr lang="ro-RO" sz="1400" b="1" dirty="0">
                <a:effectLst/>
                <a:ea typeface="Times New Roman" panose="02020603050405020304" pitchFamily="18" charset="0"/>
                <a:cs typeface="Times New Roman" panose="02020603050405020304" pitchFamily="18" charset="0"/>
              </a:rPr>
              <a:t>Înaintarea unui demers către Ministerul Finanțelor privind majorarea bugetului Școlii de Arte;</a:t>
            </a:r>
            <a:endParaRPr lang="ro-RO" sz="1400" b="1" dirty="0">
              <a:effectLst/>
              <a:ea typeface="Calibri" panose="020F0502020204030204" pitchFamily="34" charset="0"/>
              <a:cs typeface="Times New Roman" panose="02020603050405020304" pitchFamily="18" charset="0"/>
            </a:endParaRPr>
          </a:p>
          <a:p>
            <a:pPr marL="342900" lvl="0" indent="-342900">
              <a:lnSpc>
                <a:spcPct val="115000"/>
              </a:lnSpc>
              <a:spcAft>
                <a:spcPts val="1000"/>
              </a:spcAft>
              <a:buSzPts val="1000"/>
              <a:buFont typeface="Symbol" panose="05050102010706020507" pitchFamily="18" charset="2"/>
              <a:buChar char=""/>
              <a:tabLst>
                <a:tab pos="457200" algn="l"/>
              </a:tabLst>
            </a:pPr>
            <a:r>
              <a:rPr lang="ro-RO" sz="1400" b="1" dirty="0">
                <a:effectLst/>
                <a:ea typeface="Times New Roman" panose="02020603050405020304" pitchFamily="18" charset="0"/>
                <a:cs typeface="Times New Roman" panose="02020603050405020304" pitchFamily="18" charset="0"/>
              </a:rPr>
              <a:t>Introducerea unei noi discipline: </a:t>
            </a:r>
            <a:r>
              <a:rPr lang="ro-RO" sz="1400" b="1" i="1" dirty="0">
                <a:effectLst/>
                <a:ea typeface="Times New Roman" panose="02020603050405020304" pitchFamily="18" charset="0"/>
                <a:cs typeface="Times New Roman" panose="02020603050405020304" pitchFamily="18" charset="0"/>
              </a:rPr>
              <a:t>Literatura muzicală, Teoria muzicii și Solfegiu</a:t>
            </a:r>
            <a:r>
              <a:rPr lang="ro-RO" sz="1400" b="1" dirty="0">
                <a:effectLst/>
                <a:ea typeface="Times New Roman" panose="02020603050405020304" pitchFamily="18" charset="0"/>
                <a:cs typeface="Times New Roman" panose="02020603050405020304" pitchFamily="18" charset="0"/>
              </a:rPr>
              <a:t>;</a:t>
            </a:r>
            <a:endParaRPr lang="ro-RO" sz="1400" b="1" dirty="0">
              <a:effectLst/>
              <a:ea typeface="Calibri" panose="020F0502020204030204" pitchFamily="34" charset="0"/>
              <a:cs typeface="Times New Roman" panose="02020603050405020304" pitchFamily="18" charset="0"/>
            </a:endParaRPr>
          </a:p>
          <a:p>
            <a:pPr marL="342900" lvl="0" indent="-342900">
              <a:lnSpc>
                <a:spcPct val="115000"/>
              </a:lnSpc>
              <a:spcAft>
                <a:spcPts val="1000"/>
              </a:spcAft>
              <a:buSzPts val="1000"/>
              <a:buFont typeface="Symbol" panose="05050102010706020507" pitchFamily="18" charset="2"/>
              <a:buChar char=""/>
              <a:tabLst>
                <a:tab pos="457200" algn="l"/>
              </a:tabLst>
            </a:pPr>
            <a:r>
              <a:rPr lang="ro-RO" sz="1400" b="1" dirty="0">
                <a:ea typeface="Times New Roman" panose="02020603050405020304" pitchFamily="18" charset="0"/>
                <a:cs typeface="Times New Roman" panose="02020603050405020304" pitchFamily="18" charset="0"/>
              </a:rPr>
              <a:t>A</a:t>
            </a:r>
            <a:r>
              <a:rPr lang="ro-RO" sz="1400" b="1" dirty="0">
                <a:effectLst/>
                <a:ea typeface="Times New Roman" panose="02020603050405020304" pitchFamily="18" charset="0"/>
                <a:cs typeface="Times New Roman" panose="02020603050405020304" pitchFamily="18" charset="0"/>
              </a:rPr>
              <a:t>ngajarea profesoarei SPRÎNCEAN  Viorica, specialist în domeniu;</a:t>
            </a:r>
          </a:p>
          <a:p>
            <a:pPr>
              <a:lnSpc>
                <a:spcPct val="115000"/>
              </a:lnSpc>
              <a:spcAft>
                <a:spcPts val="1000"/>
              </a:spcAft>
              <a:buSzPts val="1000"/>
              <a:buFont typeface="Symbol" panose="05050102010706020507" pitchFamily="18" charset="2"/>
              <a:buChar char=""/>
              <a:tabLst>
                <a:tab pos="457200" algn="l"/>
              </a:tabLst>
            </a:pPr>
            <a:r>
              <a:rPr lang="ro-RO" sz="1400" b="1" dirty="0">
                <a:ea typeface="Times New Roman" panose="02020603050405020304" pitchFamily="18" charset="0"/>
                <a:cs typeface="Times New Roman" panose="02020603050405020304" pitchFamily="18" charset="0"/>
              </a:rPr>
              <a:t>P</a:t>
            </a:r>
            <a:r>
              <a:rPr lang="ro-RO" sz="1400" b="1" dirty="0">
                <a:effectLst/>
                <a:ea typeface="Times New Roman" panose="02020603050405020304" pitchFamily="18" charset="0"/>
                <a:cs typeface="Times New Roman" panose="02020603050405020304" pitchFamily="18" charset="0"/>
              </a:rPr>
              <a:t>rimirea unui sprijin financiar în valoare de 60,0 mii lei din partea doamnei BARBEI </a:t>
            </a:r>
            <a:r>
              <a:rPr lang="ro-RO" sz="1400" b="1" dirty="0" err="1">
                <a:effectLst/>
                <a:ea typeface="Times New Roman" panose="02020603050405020304" pitchFamily="18" charset="0"/>
                <a:cs typeface="Times New Roman" panose="02020603050405020304" pitchFamily="18" charset="0"/>
              </a:rPr>
              <a:t>Aleona</a:t>
            </a:r>
            <a:r>
              <a:rPr lang="ro-RO" sz="1400" b="1" dirty="0">
                <a:effectLst/>
                <a:ea typeface="Times New Roman" panose="02020603050405020304" pitchFamily="18" charset="0"/>
                <a:cs typeface="Times New Roman" panose="02020603050405020304" pitchFamily="18" charset="0"/>
              </a:rPr>
              <a:t>, precum și a unei table moderne pentru procesul educațional. Datorită acestui suport, elevii clasei de pictură au fost scutiți de plata părintească pentru un an.</a:t>
            </a:r>
            <a:endParaRPr lang="ro-RO" sz="1400" b="1" dirty="0">
              <a:effectLst/>
              <a:ea typeface="Calibri" panose="020F0502020204030204" pitchFamily="34" charset="0"/>
              <a:cs typeface="Times New Roman" panose="02020603050405020304" pitchFamily="18" charset="0"/>
            </a:endParaRPr>
          </a:p>
          <a:p>
            <a:pPr marL="342900" lvl="0" indent="-342900">
              <a:lnSpc>
                <a:spcPct val="115000"/>
              </a:lnSpc>
              <a:spcAft>
                <a:spcPts val="1000"/>
              </a:spcAft>
              <a:buSzPts val="1000"/>
              <a:buFont typeface="Symbol" panose="05050102010706020507" pitchFamily="18" charset="2"/>
              <a:buChar char=""/>
              <a:tabLst>
                <a:tab pos="457200" algn="l"/>
              </a:tabLst>
            </a:pPr>
            <a:endParaRPr lang="ro-RO" sz="1400" dirty="0">
              <a:solidFill>
                <a:srgbClr val="C00000"/>
              </a:solidFill>
              <a:effectLst/>
              <a:ea typeface="Calibri" panose="020F0502020204030204" pitchFamily="34" charset="0"/>
              <a:cs typeface="Times New Roman" panose="02020603050405020304" pitchFamily="18" charset="0"/>
            </a:endParaRPr>
          </a:p>
          <a:p>
            <a:endParaRPr lang="ro-RO" dirty="0"/>
          </a:p>
        </p:txBody>
      </p:sp>
      <p:sp>
        <p:nvSpPr>
          <p:cNvPr id="4" name="Substituent conținut 3">
            <a:extLst>
              <a:ext uri="{FF2B5EF4-FFF2-40B4-BE49-F238E27FC236}">
                <a16:creationId xmlns:a16="http://schemas.microsoft.com/office/drawing/2014/main" id="{1A0C2CB3-5C64-4EC5-BDD7-B240CDA8AF22}"/>
              </a:ext>
            </a:extLst>
          </p:cNvPr>
          <p:cNvSpPr>
            <a:spLocks noGrp="1"/>
          </p:cNvSpPr>
          <p:nvPr>
            <p:ph sz="half" idx="2"/>
          </p:nvPr>
        </p:nvSpPr>
        <p:spPr>
          <a:xfrm>
            <a:off x="4724400" y="914400"/>
            <a:ext cx="3962400" cy="5351929"/>
          </a:xfrm>
          <a:solidFill>
            <a:schemeClr val="accent2">
              <a:lumMod val="20000"/>
              <a:lumOff val="80000"/>
            </a:schemeClr>
          </a:solidFill>
        </p:spPr>
        <p:txBody>
          <a:bodyPr>
            <a:normAutofit/>
          </a:bodyPr>
          <a:lstStyle/>
          <a:p>
            <a:pPr marL="0" indent="0" algn="ctr">
              <a:lnSpc>
                <a:spcPct val="115000"/>
              </a:lnSpc>
              <a:spcAft>
                <a:spcPts val="1000"/>
              </a:spcAft>
              <a:buNone/>
            </a:pPr>
            <a:r>
              <a:rPr lang="ro-RO" sz="1600" b="1" i="1" u="sng" dirty="0">
                <a:effectLst/>
                <a:ea typeface="Times New Roman" panose="02020603050405020304" pitchFamily="18" charset="0"/>
                <a:cs typeface="Times New Roman" panose="02020603050405020304" pitchFamily="18" charset="0"/>
              </a:rPr>
              <a:t>   Îmbunătățirea condițiilor de studiu:</a:t>
            </a:r>
            <a:endParaRPr lang="ro-RO" sz="1600" b="1" i="1" u="sng" dirty="0">
              <a:effectLst/>
              <a:ea typeface="Calibri" panose="020F0502020204030204" pitchFamily="34" charset="0"/>
              <a:cs typeface="Times New Roman" panose="02020603050405020304" pitchFamily="18" charset="0"/>
            </a:endParaRPr>
          </a:p>
          <a:p>
            <a:pPr>
              <a:lnSpc>
                <a:spcPct val="115000"/>
              </a:lnSpc>
              <a:spcAft>
                <a:spcPts val="1000"/>
              </a:spcAft>
            </a:pPr>
            <a:r>
              <a:rPr lang="ro-RO" sz="1400" b="1" dirty="0">
                <a:effectLst/>
                <a:ea typeface="Times New Roman" panose="02020603050405020304" pitchFamily="18" charset="0"/>
                <a:cs typeface="Times New Roman" panose="02020603050405020304" pitchFamily="18" charset="0"/>
              </a:rPr>
              <a:t>La începutul anului de învățământ au fost efectuate lucrări de reparație în interiorul și exteriorul școlii, fiind vopsite coridorul și sălile de clasă. </a:t>
            </a:r>
          </a:p>
          <a:p>
            <a:pPr>
              <a:lnSpc>
                <a:spcPct val="115000"/>
              </a:lnSpc>
              <a:spcAft>
                <a:spcPts val="1000"/>
              </a:spcAft>
            </a:pPr>
            <a:r>
              <a:rPr lang="ro-RO" sz="1400" b="1" dirty="0">
                <a:ea typeface="Times New Roman" panose="02020603050405020304" pitchFamily="18" charset="0"/>
                <a:cs typeface="Times New Roman" panose="02020603050405020304" pitchFamily="18" charset="0"/>
              </a:rPr>
              <a:t>C</a:t>
            </a:r>
            <a:r>
              <a:rPr lang="ro-RO" sz="1400" b="1" dirty="0">
                <a:effectLst/>
                <a:ea typeface="Times New Roman" panose="02020603050405020304" pitchFamily="18" charset="0"/>
                <a:cs typeface="Times New Roman" panose="02020603050405020304" pitchFamily="18" charset="0"/>
              </a:rPr>
              <a:t>adrele didactice au fost informate despre noul regulament al Școlii de Arte, care încurajează participarea activă la concursuri raionale și republicane.</a:t>
            </a:r>
            <a:endParaRPr lang="ro-RO" sz="1400" b="1" dirty="0">
              <a:effectLst/>
              <a:ea typeface="Calibri" panose="020F0502020204030204" pitchFamily="34" charset="0"/>
              <a:cs typeface="Times New Roman" panose="02020603050405020304" pitchFamily="18" charset="0"/>
            </a:endParaRPr>
          </a:p>
          <a:p>
            <a:pPr>
              <a:lnSpc>
                <a:spcPct val="115000"/>
              </a:lnSpc>
              <a:spcAft>
                <a:spcPts val="1000"/>
              </a:spcAft>
            </a:pPr>
            <a:r>
              <a:rPr lang="ro-RO" sz="1400" b="1" dirty="0">
                <a:effectLst/>
                <a:ea typeface="Times New Roman" panose="02020603050405020304" pitchFamily="18" charset="0"/>
                <a:cs typeface="Times New Roman" panose="02020603050405020304" pitchFamily="18" charset="0"/>
              </a:rPr>
              <a:t>În anul 2025 s-a înregistrat un număr mare de copii interesați de activitățile școlii, în special la instrumente muzicale, pictură și coregrafie, fapt care evidențiază necesitatea extinderii spațiului instituției, existând o încăpere disponibilă care necesită reparație.</a:t>
            </a:r>
            <a:endParaRPr lang="ro-RO" sz="1400" b="1" dirty="0">
              <a:effectLst/>
              <a:ea typeface="Calibri" panose="020F0502020204030204" pitchFamily="34" charset="0"/>
              <a:cs typeface="Times New Roman" panose="02020603050405020304" pitchFamily="18" charset="0"/>
            </a:endParaRPr>
          </a:p>
          <a:p>
            <a:endParaRPr lang="ro-RO" dirty="0"/>
          </a:p>
        </p:txBody>
      </p:sp>
    </p:spTree>
    <p:extLst>
      <p:ext uri="{BB962C8B-B14F-4D97-AF65-F5344CB8AC3E}">
        <p14:creationId xmlns:p14="http://schemas.microsoft.com/office/powerpoint/2010/main" val="337706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FCD24108-47DC-40B8-B816-D55B2D5FDEE0}"/>
              </a:ext>
            </a:extLst>
          </p:cNvPr>
          <p:cNvSpPr>
            <a:spLocks noGrp="1"/>
          </p:cNvSpPr>
          <p:nvPr>
            <p:ph type="title"/>
          </p:nvPr>
        </p:nvSpPr>
        <p:spPr>
          <a:xfrm>
            <a:off x="257175" y="107576"/>
            <a:ext cx="8617883" cy="697027"/>
          </a:xfrm>
          <a:solidFill>
            <a:schemeClr val="accent2">
              <a:lumMod val="20000"/>
              <a:lumOff val="80000"/>
            </a:schemeClr>
          </a:solidFill>
        </p:spPr>
        <p:txBody>
          <a:bodyPr>
            <a:normAutofit fontScale="90000"/>
          </a:bodyPr>
          <a:lstStyle/>
          <a:p>
            <a:br>
              <a:rPr lang="ro-RO" sz="2000" b="1" dirty="0">
                <a:effectLst/>
                <a:latin typeface="+mn-lt"/>
                <a:ea typeface="Times New Roman" panose="02020603050405020304" pitchFamily="18" charset="0"/>
                <a:cs typeface="Times New Roman" panose="02020603050405020304" pitchFamily="18" charset="0"/>
              </a:rPr>
            </a:br>
            <a:r>
              <a:rPr lang="ro-RO" sz="2000" b="1" dirty="0">
                <a:effectLst/>
                <a:latin typeface="+mn-lt"/>
                <a:ea typeface="Times New Roman" panose="02020603050405020304" pitchFamily="18" charset="0"/>
                <a:cs typeface="Times New Roman" panose="02020603050405020304" pitchFamily="18" charset="0"/>
              </a:rPr>
              <a:t>Participarea la concursuri, expoziții și activități culturale – 2025</a:t>
            </a:r>
            <a:br>
              <a:rPr lang="ro-RO" sz="2200" dirty="0">
                <a:effectLst/>
                <a:latin typeface="Calibri" panose="020F0502020204030204" pitchFamily="34" charset="0"/>
                <a:ea typeface="Calibri" panose="020F0502020204030204" pitchFamily="34" charset="0"/>
                <a:cs typeface="Times New Roman" panose="02020603050405020304" pitchFamily="18" charset="0"/>
              </a:rPr>
            </a:br>
            <a:endParaRPr lang="ro-RO" sz="2200" dirty="0"/>
          </a:p>
        </p:txBody>
      </p:sp>
      <p:sp>
        <p:nvSpPr>
          <p:cNvPr id="3" name="Substituent conținut 2">
            <a:extLst>
              <a:ext uri="{FF2B5EF4-FFF2-40B4-BE49-F238E27FC236}">
                <a16:creationId xmlns:a16="http://schemas.microsoft.com/office/drawing/2014/main" id="{47E0668A-A7A7-473C-A4D2-6A00C8052037}"/>
              </a:ext>
            </a:extLst>
          </p:cNvPr>
          <p:cNvSpPr>
            <a:spLocks noGrp="1"/>
          </p:cNvSpPr>
          <p:nvPr>
            <p:ph sz="half" idx="1"/>
          </p:nvPr>
        </p:nvSpPr>
        <p:spPr>
          <a:xfrm>
            <a:off x="257174" y="1066799"/>
            <a:ext cx="4314825" cy="5602941"/>
          </a:xfrm>
          <a:solidFill>
            <a:schemeClr val="accent2">
              <a:lumMod val="20000"/>
              <a:lumOff val="80000"/>
            </a:schemeClr>
          </a:solidFill>
        </p:spPr>
        <p:txBody>
          <a:bodyPr>
            <a:normAutofit fontScale="25000" lnSpcReduction="20000"/>
          </a:bodyPr>
          <a:lstStyle/>
          <a:p>
            <a:pPr marL="0" indent="0" algn="ctr">
              <a:lnSpc>
                <a:spcPct val="120000"/>
              </a:lnSpc>
              <a:spcBef>
                <a:spcPts val="0"/>
              </a:spcBef>
              <a:spcAft>
                <a:spcPts val="600"/>
              </a:spcAft>
              <a:buNone/>
            </a:pPr>
            <a:r>
              <a:rPr lang="ro-RO" sz="6400" b="1" dirty="0">
                <a:effectLst/>
                <a:ea typeface="Times New Roman" panose="02020603050405020304" pitchFamily="18" charset="0"/>
                <a:cs typeface="Times New Roman" panose="02020603050405020304" pitchFamily="18" charset="0"/>
              </a:rPr>
              <a:t>Elevii instituției au participat în anul 2025 la:</a:t>
            </a:r>
          </a:p>
          <a:p>
            <a:pPr>
              <a:lnSpc>
                <a:spcPct val="120000"/>
              </a:lnSpc>
              <a:spcBef>
                <a:spcPts val="0"/>
              </a:spcBef>
              <a:spcAft>
                <a:spcPts val="600"/>
              </a:spcAft>
              <a:buFont typeface="Arial" panose="020B0604020202020204" pitchFamily="34" charset="0"/>
              <a:buChar char="•"/>
            </a:pPr>
            <a:r>
              <a:rPr lang="ro-RO" sz="5600" b="1" dirty="0">
                <a:effectLst/>
                <a:ea typeface="Times New Roman" panose="02020603050405020304" pitchFamily="18" charset="0"/>
                <a:cs typeface="Times New Roman" panose="02020603050405020304" pitchFamily="18" charset="0"/>
              </a:rPr>
              <a:t>Concursul „VOIS-25” desfășurat în orașul Chișinău;</a:t>
            </a:r>
          </a:p>
          <a:p>
            <a:pPr>
              <a:lnSpc>
                <a:spcPct val="120000"/>
              </a:lnSpc>
              <a:spcBef>
                <a:spcPts val="0"/>
              </a:spcBef>
              <a:spcAft>
                <a:spcPts val="600"/>
              </a:spcAft>
              <a:buFont typeface="Arial" panose="020B0604020202020204" pitchFamily="34" charset="0"/>
              <a:buChar char="•"/>
            </a:pPr>
            <a:r>
              <a:rPr lang="ro-RO" sz="5600" b="1" dirty="0">
                <a:ea typeface="Calibri" panose="020F0502020204030204" pitchFamily="34" charset="0"/>
                <a:cs typeface="Times New Roman" panose="02020603050405020304" pitchFamily="18" charset="0"/>
              </a:rPr>
              <a:t> </a:t>
            </a:r>
            <a:r>
              <a:rPr lang="ro-RO" sz="5600" b="1" dirty="0">
                <a:effectLst/>
                <a:ea typeface="Times New Roman" panose="02020603050405020304" pitchFamily="18" charset="0"/>
                <a:cs typeface="Times New Roman" panose="02020603050405020304" pitchFamily="18" charset="0"/>
              </a:rPr>
              <a:t>Festivalul Dansului, dedicat Zilei Mondiale a Dansului, organizat în orașul Călărași;</a:t>
            </a:r>
            <a:r>
              <a:rPr lang="ro-RO" sz="5600" b="1" dirty="0">
                <a:ea typeface="Calibri" panose="020F0502020204030204" pitchFamily="34" charset="0"/>
                <a:cs typeface="Times New Roman" panose="02020603050405020304" pitchFamily="18" charset="0"/>
              </a:rPr>
              <a:t>  </a:t>
            </a:r>
          </a:p>
          <a:p>
            <a:pPr>
              <a:lnSpc>
                <a:spcPct val="120000"/>
              </a:lnSpc>
              <a:spcBef>
                <a:spcPts val="0"/>
              </a:spcBef>
              <a:spcAft>
                <a:spcPts val="600"/>
              </a:spcAft>
              <a:buFont typeface="Arial" panose="020B0604020202020204" pitchFamily="34" charset="0"/>
              <a:buChar char="•"/>
            </a:pPr>
            <a:r>
              <a:rPr lang="ro-RO" sz="5600" b="1" dirty="0">
                <a:effectLst/>
                <a:ea typeface="Times New Roman" panose="02020603050405020304" pitchFamily="18" charset="0"/>
                <a:cs typeface="Times New Roman" panose="02020603050405020304" pitchFamily="18" charset="0"/>
              </a:rPr>
              <a:t>Concursul Instrumentelor Aerofone, organizat la Școala de Arte „George Enescu” din Călărași, la care au participat reprezentanți din patru raioane din centrul Republicii Moldova;</a:t>
            </a:r>
          </a:p>
          <a:p>
            <a:pPr>
              <a:lnSpc>
                <a:spcPct val="120000"/>
              </a:lnSpc>
              <a:spcBef>
                <a:spcPts val="0"/>
              </a:spcBef>
              <a:spcAft>
                <a:spcPts val="600"/>
              </a:spcAft>
              <a:buFont typeface="Arial" panose="020B0604020202020204" pitchFamily="34" charset="0"/>
              <a:buChar char="•"/>
            </a:pPr>
            <a:r>
              <a:rPr lang="ro-RO" sz="5600" b="1" dirty="0">
                <a:ea typeface="Calibri" panose="020F0502020204030204" pitchFamily="34" charset="0"/>
                <a:cs typeface="Times New Roman" panose="02020603050405020304" pitchFamily="18" charset="0"/>
              </a:rPr>
              <a:t> </a:t>
            </a:r>
            <a:r>
              <a:rPr lang="ro-RO" sz="5600" b="1" dirty="0">
                <a:effectLst/>
                <a:ea typeface="Times New Roman" panose="02020603050405020304" pitchFamily="18" charset="0"/>
                <a:cs typeface="Times New Roman" panose="02020603050405020304" pitchFamily="18" charset="0"/>
              </a:rPr>
              <a:t>Festivalul „Dansul Popular” desfășurat în orașul Călărași.</a:t>
            </a:r>
          </a:p>
          <a:p>
            <a:pPr>
              <a:lnSpc>
                <a:spcPct val="120000"/>
              </a:lnSpc>
              <a:spcBef>
                <a:spcPts val="0"/>
              </a:spcBef>
              <a:spcAft>
                <a:spcPts val="600"/>
              </a:spcAft>
              <a:buFont typeface="Arial" panose="020B0604020202020204" pitchFamily="34" charset="0"/>
              <a:buChar char="•"/>
            </a:pPr>
            <a:r>
              <a:rPr lang="ro-RO" sz="5600" b="1" dirty="0">
                <a:effectLst/>
                <a:ea typeface="Times New Roman" panose="02020603050405020304" pitchFamily="18" charset="0"/>
                <a:cs typeface="Times New Roman" panose="02020603050405020304" pitchFamily="18" charset="0"/>
              </a:rPr>
              <a:t>„Festivalul Tinere Talente”</a:t>
            </a:r>
            <a:r>
              <a:rPr lang="ro-RO" sz="5600" b="1" dirty="0">
                <a:effectLst/>
                <a:ea typeface="Calibri" panose="020F0502020204030204" pitchFamily="34" charset="0"/>
                <a:cs typeface="Times New Roman" panose="02020603050405020304" pitchFamily="18" charset="0"/>
              </a:rPr>
              <a:t>;</a:t>
            </a:r>
            <a:endParaRPr lang="ro-RO" sz="5600" b="1" dirty="0">
              <a:effectLst/>
              <a:ea typeface="Times New Roman" panose="02020603050405020304" pitchFamily="18" charset="0"/>
              <a:cs typeface="Times New Roman" panose="02020603050405020304" pitchFamily="18" charset="0"/>
            </a:endParaRPr>
          </a:p>
          <a:p>
            <a:pPr>
              <a:lnSpc>
                <a:spcPct val="120000"/>
              </a:lnSpc>
              <a:spcBef>
                <a:spcPts val="0"/>
              </a:spcBef>
              <a:spcAft>
                <a:spcPts val="600"/>
              </a:spcAft>
              <a:buFont typeface="Arial" panose="020B0604020202020204" pitchFamily="34" charset="0"/>
              <a:buChar char="•"/>
            </a:pPr>
            <a:r>
              <a:rPr lang="ro-RO" sz="5600" b="1" dirty="0">
                <a:effectLst/>
                <a:ea typeface="Times New Roman" panose="02020603050405020304" pitchFamily="18" charset="0"/>
                <a:cs typeface="Times New Roman" panose="02020603050405020304" pitchFamily="18" charset="0"/>
              </a:rPr>
              <a:t>Expoziții de pictură și lucrări tematice dedicate sărbătorilor de iarnă;</a:t>
            </a:r>
            <a:r>
              <a:rPr lang="ro-RO" sz="5600" b="1" dirty="0">
                <a:ea typeface="Calibri" panose="020F0502020204030204" pitchFamily="34" charset="0"/>
                <a:cs typeface="Times New Roman" panose="02020603050405020304" pitchFamily="18" charset="0"/>
              </a:rPr>
              <a:t>   </a:t>
            </a:r>
          </a:p>
          <a:p>
            <a:pPr>
              <a:lnSpc>
                <a:spcPct val="120000"/>
              </a:lnSpc>
              <a:spcBef>
                <a:spcPts val="0"/>
              </a:spcBef>
              <a:spcAft>
                <a:spcPts val="600"/>
              </a:spcAft>
              <a:buFont typeface="Arial" panose="020B0604020202020204" pitchFamily="34" charset="0"/>
              <a:buChar char="•"/>
            </a:pPr>
            <a:r>
              <a:rPr lang="ro-RO" sz="5600" b="1" dirty="0">
                <a:ea typeface="Calibri" panose="020F0502020204030204" pitchFamily="34" charset="0"/>
                <a:cs typeface="Times New Roman" panose="02020603050405020304" pitchFamily="18" charset="0"/>
              </a:rPr>
              <a:t> </a:t>
            </a:r>
            <a:r>
              <a:rPr lang="ro-RO" sz="5600" b="1" dirty="0">
                <a:effectLst/>
                <a:ea typeface="Times New Roman" panose="02020603050405020304" pitchFamily="18" charset="0"/>
                <a:cs typeface="Times New Roman" panose="02020603050405020304" pitchFamily="18" charset="0"/>
              </a:rPr>
              <a:t>Concursuri de desen</a:t>
            </a:r>
            <a:r>
              <a:rPr lang="ro-RO" sz="5600" b="1" dirty="0">
                <a:ea typeface="Times New Roman" panose="02020603050405020304" pitchFamily="18" charset="0"/>
                <a:cs typeface="Times New Roman" panose="02020603050405020304" pitchFamily="18" charset="0"/>
              </a:rPr>
              <a:t>, e</a:t>
            </a:r>
            <a:r>
              <a:rPr lang="ro-RO" sz="5600" b="1" dirty="0">
                <a:effectLst/>
                <a:ea typeface="Times New Roman" panose="02020603050405020304" pitchFamily="18" charset="0"/>
                <a:cs typeface="Times New Roman" panose="02020603050405020304" pitchFamily="18" charset="0"/>
              </a:rPr>
              <a:t>xpoziții de pictură dedicate sărbătorilor de 8 Martie și Paști.</a:t>
            </a:r>
          </a:p>
          <a:p>
            <a:pPr>
              <a:lnSpc>
                <a:spcPct val="120000"/>
              </a:lnSpc>
              <a:spcBef>
                <a:spcPts val="0"/>
              </a:spcBef>
              <a:spcAft>
                <a:spcPts val="600"/>
              </a:spcAft>
              <a:buFont typeface="Arial" panose="020B0604020202020204" pitchFamily="34" charset="0"/>
              <a:buChar char="•"/>
            </a:pPr>
            <a:r>
              <a:rPr lang="ro-RO" sz="5600" b="1" dirty="0">
                <a:effectLst/>
                <a:ea typeface="Times New Roman" panose="02020603050405020304" pitchFamily="18" charset="0"/>
                <a:cs typeface="Times New Roman" panose="02020603050405020304" pitchFamily="18" charset="0"/>
              </a:rPr>
              <a:t>Concertul dedicat </a:t>
            </a:r>
            <a:r>
              <a:rPr lang="ro-RO" sz="5600" b="1" i="1" dirty="0">
                <a:effectLst/>
                <a:ea typeface="Times New Roman" panose="02020603050405020304" pitchFamily="18" charset="0"/>
                <a:cs typeface="Times New Roman" panose="02020603050405020304" pitchFamily="18" charset="0"/>
              </a:rPr>
              <a:t>Zilei Independenței RM și Limba noastră cea română;</a:t>
            </a:r>
            <a:endParaRPr lang="ro-RO" sz="5600" b="1" i="1" dirty="0">
              <a:ea typeface="Calibri" panose="020F0502020204030204" pitchFamily="34" charset="0"/>
              <a:cs typeface="Times New Roman" panose="02020603050405020304" pitchFamily="18" charset="0"/>
            </a:endParaRPr>
          </a:p>
          <a:p>
            <a:pPr>
              <a:lnSpc>
                <a:spcPct val="120000"/>
              </a:lnSpc>
              <a:spcBef>
                <a:spcPts val="0"/>
              </a:spcBef>
              <a:spcAft>
                <a:spcPts val="600"/>
              </a:spcAft>
              <a:buFont typeface="Arial" panose="020B0604020202020204" pitchFamily="34" charset="0"/>
              <a:buChar char="•"/>
            </a:pPr>
            <a:r>
              <a:rPr lang="ro-RO" sz="5600" b="1" dirty="0">
                <a:effectLst/>
                <a:ea typeface="Times New Roman" panose="02020603050405020304" pitchFamily="18" charset="0"/>
                <a:cs typeface="Times New Roman" panose="02020603050405020304" pitchFamily="18" charset="0"/>
              </a:rPr>
              <a:t>Concertul dedicat sărbătorilor de iarnă, desfășurat la Centrul Cultural;</a:t>
            </a:r>
            <a:endParaRPr lang="ro-RO" sz="5600" b="1" dirty="0">
              <a:ea typeface="Calibri" panose="020F0502020204030204" pitchFamily="34" charset="0"/>
              <a:cs typeface="Times New Roman" panose="02020603050405020304" pitchFamily="18" charset="0"/>
            </a:endParaRPr>
          </a:p>
          <a:p>
            <a:pPr>
              <a:lnSpc>
                <a:spcPct val="120000"/>
              </a:lnSpc>
              <a:spcBef>
                <a:spcPts val="0"/>
              </a:spcBef>
              <a:spcAft>
                <a:spcPts val="600"/>
              </a:spcAft>
              <a:buFont typeface="Arial" panose="020B0604020202020204" pitchFamily="34" charset="0"/>
              <a:buChar char="•"/>
            </a:pPr>
            <a:r>
              <a:rPr lang="ro-RO" sz="5600" b="1" dirty="0">
                <a:ea typeface="Times New Roman" panose="02020603050405020304" pitchFamily="18" charset="0"/>
                <a:cs typeface="Times New Roman" panose="02020603050405020304" pitchFamily="18" charset="0"/>
              </a:rPr>
              <a:t>E</a:t>
            </a:r>
            <a:r>
              <a:rPr lang="ro-RO" sz="5600" b="1" dirty="0">
                <a:effectLst/>
                <a:ea typeface="Times New Roman" panose="02020603050405020304" pitchFamily="18" charset="0"/>
                <a:cs typeface="Times New Roman" panose="02020603050405020304" pitchFamily="18" charset="0"/>
              </a:rPr>
              <a:t>venimentul cultural „Hramul Căruțașilor”,</a:t>
            </a:r>
          </a:p>
          <a:p>
            <a:pPr>
              <a:lnSpc>
                <a:spcPct val="120000"/>
              </a:lnSpc>
              <a:spcBef>
                <a:spcPts val="0"/>
              </a:spcBef>
              <a:spcAft>
                <a:spcPts val="600"/>
              </a:spcAft>
              <a:buFont typeface="Arial" panose="020B0604020202020204" pitchFamily="34" charset="0"/>
              <a:buChar char="•"/>
            </a:pPr>
            <a:r>
              <a:rPr lang="ro-RO" sz="5600" b="1" dirty="0">
                <a:effectLst/>
                <a:ea typeface="Times New Roman" panose="02020603050405020304" pitchFamily="18" charset="0"/>
                <a:cs typeface="Times New Roman" panose="02020603050405020304" pitchFamily="18" charset="0"/>
              </a:rPr>
              <a:t>„Revelionul 2025” </a:t>
            </a:r>
            <a:endParaRPr lang="ro-RO" sz="5600" b="1" dirty="0">
              <a:effectLst/>
              <a:ea typeface="Calibri" panose="020F0502020204030204" pitchFamily="34" charset="0"/>
              <a:cs typeface="Times New Roman" panose="02020603050405020304" pitchFamily="18" charset="0"/>
            </a:endParaRPr>
          </a:p>
          <a:p>
            <a:pPr>
              <a:lnSpc>
                <a:spcPct val="115000"/>
              </a:lnSpc>
              <a:spcAft>
                <a:spcPts val="1000"/>
              </a:spcAft>
              <a:buFont typeface="Wingdings" panose="05000000000000000000" pitchFamily="2" charset="2"/>
              <a:buChar char="Ø"/>
            </a:pPr>
            <a:endParaRPr lang="ro-RO" sz="5600" b="1" dirty="0">
              <a:solidFill>
                <a:srgbClr val="C00000"/>
              </a:solidFill>
              <a:effectLst/>
              <a:ea typeface="Calibri" panose="020F0502020204030204" pitchFamily="34" charset="0"/>
              <a:cs typeface="Times New Roman" panose="02020603050405020304" pitchFamily="18" charset="0"/>
            </a:endParaRPr>
          </a:p>
          <a:p>
            <a:endParaRPr lang="ro-RO" dirty="0"/>
          </a:p>
        </p:txBody>
      </p:sp>
      <p:pic>
        <p:nvPicPr>
          <p:cNvPr id="5" name="Picture 2" descr="Ar putea fi o imagine cu 6 persoane şi persoane zâmbind">
            <a:extLst>
              <a:ext uri="{FF2B5EF4-FFF2-40B4-BE49-F238E27FC236}">
                <a16:creationId xmlns:a16="http://schemas.microsoft.com/office/drawing/2014/main" id="{4691CC32-B7CB-4542-9C34-552EA632F58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100080" y="3973045"/>
            <a:ext cx="3490260" cy="261769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Nu este disponibilă nicio descriere.">
            <a:extLst>
              <a:ext uri="{FF2B5EF4-FFF2-40B4-BE49-F238E27FC236}">
                <a16:creationId xmlns:a16="http://schemas.microsoft.com/office/drawing/2014/main" id="{0E042FC1-A358-4157-989E-79F5665AF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0079" y="1079721"/>
            <a:ext cx="3490260" cy="2627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6211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7BC62338-B05D-2E5F-644E-C5575E3D062D}"/>
              </a:ext>
            </a:extLst>
          </p:cNvPr>
          <p:cNvSpPr>
            <a:spLocks noGrp="1"/>
          </p:cNvSpPr>
          <p:nvPr>
            <p:ph type="title"/>
          </p:nvPr>
        </p:nvSpPr>
        <p:spPr>
          <a:xfrm>
            <a:off x="358588" y="116541"/>
            <a:ext cx="8211671" cy="528918"/>
          </a:xfrm>
          <a:solidFill>
            <a:schemeClr val="accent5">
              <a:lumMod val="20000"/>
              <a:lumOff val="80000"/>
            </a:schemeClr>
          </a:solidFill>
        </p:spPr>
        <p:txBody>
          <a:bodyPr>
            <a:normAutofit fontScale="90000"/>
          </a:bodyPr>
          <a:lstStyle/>
          <a:p>
            <a:br>
              <a:rPr lang="ro-RO" sz="2800" b="1" dirty="0"/>
            </a:br>
            <a:r>
              <a:rPr lang="ro-RO" sz="2200" b="1" dirty="0"/>
              <a:t>Centrul Cultural Bravicea – 2025</a:t>
            </a:r>
            <a:br>
              <a:rPr lang="ro-RO" sz="2800" dirty="0"/>
            </a:br>
            <a:endParaRPr lang="ro-RO" sz="2800" dirty="0"/>
          </a:p>
        </p:txBody>
      </p:sp>
      <p:sp>
        <p:nvSpPr>
          <p:cNvPr id="3" name="Substituent conținut 2">
            <a:extLst>
              <a:ext uri="{FF2B5EF4-FFF2-40B4-BE49-F238E27FC236}">
                <a16:creationId xmlns:a16="http://schemas.microsoft.com/office/drawing/2014/main" id="{B72A8A60-C4C3-F6C9-D7FC-4C8B53FC2507}"/>
              </a:ext>
            </a:extLst>
          </p:cNvPr>
          <p:cNvSpPr>
            <a:spLocks noGrp="1"/>
          </p:cNvSpPr>
          <p:nvPr>
            <p:ph sz="half" idx="1"/>
          </p:nvPr>
        </p:nvSpPr>
        <p:spPr>
          <a:xfrm>
            <a:off x="358588" y="833718"/>
            <a:ext cx="4374777" cy="5719482"/>
          </a:xfrm>
          <a:solidFill>
            <a:schemeClr val="accent5">
              <a:lumMod val="20000"/>
              <a:lumOff val="80000"/>
            </a:schemeClr>
          </a:solidFill>
        </p:spPr>
        <p:txBody>
          <a:bodyPr>
            <a:normAutofit fontScale="92500" lnSpcReduction="20000"/>
          </a:bodyPr>
          <a:lstStyle/>
          <a:p>
            <a:r>
              <a:rPr lang="ro-RO" sz="1600" b="1" dirty="0"/>
              <a:t>Buget planificat: 	</a:t>
            </a:r>
            <a:r>
              <a:rPr lang="ro-RO" sz="1600" b="1" dirty="0">
                <a:effectLst/>
                <a:ea typeface="Times New Roman" panose="02020603050405020304" pitchFamily="18" charset="0"/>
              </a:rPr>
              <a:t>779,</a:t>
            </a:r>
            <a:r>
              <a:rPr lang="ro-RO" sz="1600" b="1" dirty="0">
                <a:ea typeface="Times New Roman" panose="02020603050405020304" pitchFamily="18" charset="0"/>
              </a:rPr>
              <a:t>7</a:t>
            </a:r>
            <a:r>
              <a:rPr lang="ro-RO" sz="1600" b="1" dirty="0">
                <a:effectLst/>
                <a:ea typeface="Times New Roman" panose="02020603050405020304" pitchFamily="18" charset="0"/>
              </a:rPr>
              <a:t> mii lei </a:t>
            </a:r>
            <a:endParaRPr lang="ro-RO" sz="1600" b="1" dirty="0"/>
          </a:p>
          <a:p>
            <a:r>
              <a:rPr lang="pt-BR" sz="1600" b="1" dirty="0"/>
              <a:t>Buget executat: </a:t>
            </a:r>
            <a:r>
              <a:rPr lang="ro-RO" sz="1600" b="1" dirty="0"/>
              <a:t>	</a:t>
            </a:r>
            <a:r>
              <a:rPr lang="ro-RO" sz="1600" b="1" dirty="0">
                <a:effectLst/>
                <a:ea typeface="Times New Roman" panose="02020603050405020304" pitchFamily="18" charset="0"/>
              </a:rPr>
              <a:t>648,4 mii lei</a:t>
            </a:r>
          </a:p>
          <a:p>
            <a:r>
              <a:rPr lang="ro-RO" sz="1600" b="1" dirty="0"/>
              <a:t>În cadrul Instituției publice Centru Cultural au activat în perioada de referință:</a:t>
            </a:r>
            <a:br>
              <a:rPr lang="ro-RO" sz="1600" b="1" dirty="0"/>
            </a:br>
            <a:r>
              <a:rPr lang="ro-RO" sz="1600" b="1" dirty="0"/>
              <a:t>un șef, 2 conducători artistici, o îngrijitoare de încăpere, un lucrător auxiliar, un operator la cazangeria de gaze naturale (în perioada de iarnă).</a:t>
            </a:r>
          </a:p>
          <a:p>
            <a:r>
              <a:rPr lang="ro-RO" sz="1600" b="1" dirty="0"/>
              <a:t>În perioada de raportare, în cadrul instituției au fost efectuate mai multe lucrări de întreținere și îmbunătățire a infrastructurii, după cum urmează:</a:t>
            </a:r>
          </a:p>
          <a:p>
            <a:pPr marL="828675" indent="-457200">
              <a:buFont typeface="Wingdings" panose="05000000000000000000" pitchFamily="2" charset="2"/>
              <a:buChar char="ü"/>
            </a:pPr>
            <a:r>
              <a:rPr lang="ro-RO" sz="1600" b="1" dirty="0"/>
              <a:t>Cosirea și întreținerea teritoriului aferent Centrului Cultural;</a:t>
            </a:r>
          </a:p>
          <a:p>
            <a:pPr marL="828675" indent="-457200">
              <a:buFont typeface="Wingdings" panose="05000000000000000000" pitchFamily="2" charset="2"/>
              <a:buChar char="ü"/>
            </a:pPr>
            <a:r>
              <a:rPr lang="ro-RO" sz="1600" b="1" dirty="0"/>
              <a:t>Construirea unui adăpost pentru depozitarea gunoiului;</a:t>
            </a:r>
          </a:p>
          <a:p>
            <a:pPr marL="828675" indent="-457200">
              <a:buFont typeface="Wingdings" panose="05000000000000000000" pitchFamily="2" charset="2"/>
              <a:buChar char="ü"/>
            </a:pPr>
            <a:r>
              <a:rPr lang="ro-RO" sz="1600" b="1" dirty="0"/>
              <a:t>Instalarea camerelor de supraveghere video pentru sporirea securității;</a:t>
            </a:r>
          </a:p>
          <a:p>
            <a:pPr marL="828675" indent="-457200">
              <a:buFont typeface="Wingdings" panose="05000000000000000000" pitchFamily="2" charset="2"/>
              <a:buChar char="ü"/>
            </a:pPr>
            <a:r>
              <a:rPr lang="ro-RO" sz="1600" b="1" dirty="0"/>
              <a:t>Schimbarea lacătelor la două uși;</a:t>
            </a:r>
          </a:p>
          <a:p>
            <a:pPr marL="828675" indent="-457200">
              <a:buFont typeface="Wingdings" panose="05000000000000000000" pitchFamily="2" charset="2"/>
              <a:buChar char="ü"/>
            </a:pPr>
            <a:r>
              <a:rPr lang="ro-RO" sz="1600" b="1" dirty="0"/>
              <a:t>Instalarea unor prize noi;</a:t>
            </a:r>
          </a:p>
          <a:p>
            <a:pPr marL="828675" indent="-457200">
              <a:buFont typeface="Wingdings" panose="05000000000000000000" pitchFamily="2" charset="2"/>
              <a:buChar char="ü"/>
            </a:pPr>
            <a:r>
              <a:rPr lang="ro-RO" sz="1600" b="1" dirty="0"/>
              <a:t>Înlocuirea cablului electric pentru iluminat în sala pentru festivități;</a:t>
            </a:r>
          </a:p>
          <a:p>
            <a:pPr marL="828675" indent="-457200">
              <a:buFont typeface="Wingdings" panose="05000000000000000000" pitchFamily="2" charset="2"/>
              <a:buChar char="ü"/>
            </a:pPr>
            <a:r>
              <a:rPr lang="ro-RO" sz="1600" b="1" dirty="0"/>
              <a:t>Înlocuirea mai multor întrerupătoare electrice.</a:t>
            </a:r>
          </a:p>
          <a:p>
            <a:pPr marL="0" indent="0">
              <a:buNone/>
            </a:pPr>
            <a:r>
              <a:rPr lang="ro-RO" sz="1600" b="1" dirty="0"/>
              <a:t>Aceste lucrări au contribuit la îmbunătățirea condițiilor de funcționare și la sporirea securității clădirii Centrului Cultural.</a:t>
            </a:r>
            <a:endParaRPr lang="ro-RO" sz="1400" dirty="0">
              <a:solidFill>
                <a:srgbClr val="C00000"/>
              </a:solidFill>
            </a:endParaRPr>
          </a:p>
        </p:txBody>
      </p:sp>
      <p:pic>
        <p:nvPicPr>
          <p:cNvPr id="2052" name="Picture 4">
            <a:extLst>
              <a:ext uri="{FF2B5EF4-FFF2-40B4-BE49-F238E27FC236}">
                <a16:creationId xmlns:a16="http://schemas.microsoft.com/office/drawing/2014/main" id="{97574B96-51EE-4BEB-878C-B5282E19D6D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46837" y="1050000"/>
            <a:ext cx="3523421" cy="23480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r putea fi o imagine cu 9 persoane">
            <a:extLst>
              <a:ext uri="{FF2B5EF4-FFF2-40B4-BE49-F238E27FC236}">
                <a16:creationId xmlns:a16="http://schemas.microsoft.com/office/drawing/2014/main" id="{48684F16-4D18-4077-974B-071A61F796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6838" y="3680608"/>
            <a:ext cx="3523421" cy="2348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3111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B09F0F62-5A3F-4C87-BE5C-FCE1B9A08D02}"/>
              </a:ext>
            </a:extLst>
          </p:cNvPr>
          <p:cNvSpPr>
            <a:spLocks noGrp="1"/>
          </p:cNvSpPr>
          <p:nvPr>
            <p:ph type="title"/>
          </p:nvPr>
        </p:nvSpPr>
        <p:spPr>
          <a:xfrm>
            <a:off x="636494" y="274638"/>
            <a:ext cx="8050306" cy="457199"/>
          </a:xfrm>
          <a:solidFill>
            <a:schemeClr val="accent5">
              <a:lumMod val="20000"/>
              <a:lumOff val="80000"/>
            </a:schemeClr>
          </a:solidFill>
        </p:spPr>
        <p:txBody>
          <a:bodyPr>
            <a:noAutofit/>
          </a:bodyPr>
          <a:lstStyle/>
          <a:p>
            <a:r>
              <a:rPr lang="ro-RO" sz="2000" b="1" dirty="0"/>
              <a:t>Centrul Cultural Bravicea – achiziții 2025</a:t>
            </a:r>
          </a:p>
        </p:txBody>
      </p:sp>
      <p:sp>
        <p:nvSpPr>
          <p:cNvPr id="3" name="Substituent conținut 2">
            <a:extLst>
              <a:ext uri="{FF2B5EF4-FFF2-40B4-BE49-F238E27FC236}">
                <a16:creationId xmlns:a16="http://schemas.microsoft.com/office/drawing/2014/main" id="{87351227-46DF-4FE3-9380-B217DDCFE244}"/>
              </a:ext>
            </a:extLst>
          </p:cNvPr>
          <p:cNvSpPr>
            <a:spLocks noGrp="1"/>
          </p:cNvSpPr>
          <p:nvPr>
            <p:ph sz="half" idx="1"/>
          </p:nvPr>
        </p:nvSpPr>
        <p:spPr>
          <a:xfrm>
            <a:off x="573740" y="986118"/>
            <a:ext cx="4231342" cy="5592765"/>
          </a:xfrm>
          <a:solidFill>
            <a:schemeClr val="accent5">
              <a:lumMod val="20000"/>
              <a:lumOff val="80000"/>
            </a:schemeClr>
          </a:solidFill>
        </p:spPr>
        <p:txBody>
          <a:bodyPr>
            <a:normAutofit fontScale="25000" lnSpcReduction="20000"/>
          </a:bodyPr>
          <a:lstStyle/>
          <a:p>
            <a:pPr>
              <a:lnSpc>
                <a:spcPct val="120000"/>
              </a:lnSpc>
            </a:pPr>
            <a:r>
              <a:rPr lang="ro-RO" sz="5600" b="1" noProof="0" dirty="0"/>
              <a:t>Au fost</a:t>
            </a:r>
            <a:r>
              <a:rPr lang="fr-FR" sz="5600" b="1" dirty="0"/>
              <a:t> </a:t>
            </a:r>
            <a:r>
              <a:rPr lang="ro-RO" sz="5600" b="1" noProof="0" dirty="0"/>
              <a:t>efectuate</a:t>
            </a:r>
            <a:r>
              <a:rPr lang="fr-FR" sz="5600" b="1" dirty="0"/>
              <a:t> </a:t>
            </a:r>
            <a:r>
              <a:rPr lang="ro-RO" sz="5600" b="1" noProof="0" dirty="0"/>
              <a:t>cheltuieli</a:t>
            </a:r>
            <a:r>
              <a:rPr lang="fr-FR" sz="5600" b="1" dirty="0"/>
              <a:t> </a:t>
            </a:r>
            <a:r>
              <a:rPr lang="ro-RO" sz="5600" b="1" dirty="0"/>
              <a:t>î</a:t>
            </a:r>
            <a:r>
              <a:rPr lang="fr-FR" sz="5600" b="1" dirty="0"/>
              <a:t>n</a:t>
            </a:r>
            <a:r>
              <a:rPr lang="ro-RO" sz="5600" b="1" dirty="0"/>
              <a:t> sumă </a:t>
            </a:r>
            <a:r>
              <a:rPr lang="fr-FR" sz="5600" b="1" dirty="0"/>
              <a:t>de </a:t>
            </a:r>
            <a:r>
              <a:rPr lang="ro-RO" sz="5600" b="1" dirty="0"/>
              <a:t>648,4</a:t>
            </a:r>
            <a:r>
              <a:rPr lang="fr-FR" sz="5600" b="1" dirty="0"/>
              <a:t> mii lei</a:t>
            </a:r>
            <a:r>
              <a:rPr lang="ro-RO" sz="5600" b="1" dirty="0"/>
              <a:t>, </a:t>
            </a:r>
            <a:r>
              <a:rPr lang="ro-RO" sz="5600" b="1" i="1" dirty="0"/>
              <a:t>inclusiv</a:t>
            </a:r>
            <a:r>
              <a:rPr lang="ro-RO" sz="5600" b="1" dirty="0"/>
              <a:t>:</a:t>
            </a:r>
            <a:endParaRPr lang="fr-FR" sz="5600" dirty="0"/>
          </a:p>
          <a:p>
            <a:pPr>
              <a:lnSpc>
                <a:spcPct val="120000"/>
              </a:lnSpc>
            </a:pPr>
            <a:r>
              <a:rPr lang="it-IT" sz="5600" b="1" dirty="0"/>
              <a:t>Cheltuieli de personal: </a:t>
            </a:r>
            <a:r>
              <a:rPr lang="ro-RO" sz="5600" b="1" dirty="0"/>
              <a:t>435,9</a:t>
            </a:r>
            <a:r>
              <a:rPr lang="it-IT" sz="5600" b="1" dirty="0"/>
              <a:t> mii lei;</a:t>
            </a:r>
            <a:endParaRPr lang="it-IT" sz="5600" dirty="0"/>
          </a:p>
          <a:p>
            <a:pPr>
              <a:lnSpc>
                <a:spcPct val="120000"/>
              </a:lnSpc>
            </a:pPr>
            <a:r>
              <a:rPr lang="pt-BR" sz="5600" b="1" dirty="0"/>
              <a:t>Indemnizații pentru incapacitatea temporară de muncă:  </a:t>
            </a:r>
            <a:r>
              <a:rPr lang="ro-RO" sz="5600" b="1" dirty="0"/>
              <a:t>1,1</a:t>
            </a:r>
            <a:r>
              <a:rPr lang="pt-BR" sz="5600" b="1" dirty="0"/>
              <a:t> mii lei;</a:t>
            </a:r>
            <a:endParaRPr lang="pt-BR" sz="5600" dirty="0"/>
          </a:p>
          <a:p>
            <a:pPr>
              <a:lnSpc>
                <a:spcPct val="120000"/>
              </a:lnSpc>
            </a:pPr>
            <a:r>
              <a:rPr lang="ro-RO" sz="5600" b="1" dirty="0"/>
              <a:t>Servicii:  73,0 mii lei;</a:t>
            </a:r>
            <a:endParaRPr lang="ro-RO" sz="5600" dirty="0"/>
          </a:p>
          <a:p>
            <a:pPr>
              <a:lnSpc>
                <a:spcPct val="120000"/>
              </a:lnSpc>
            </a:pPr>
            <a:r>
              <a:rPr lang="it-IT" sz="5600" b="1" dirty="0"/>
              <a:t>Materiale de construcții: </a:t>
            </a:r>
            <a:r>
              <a:rPr lang="ro-RO" sz="5600" b="1" dirty="0"/>
              <a:t>11,6</a:t>
            </a:r>
            <a:r>
              <a:rPr lang="it-IT" sz="5600" b="1" dirty="0"/>
              <a:t> mii lei; </a:t>
            </a:r>
            <a:endParaRPr lang="ro-RO" sz="5600" b="1" dirty="0"/>
          </a:p>
          <a:p>
            <a:pPr>
              <a:lnSpc>
                <a:spcPct val="120000"/>
              </a:lnSpc>
            </a:pPr>
            <a:r>
              <a:rPr lang="ro-RO" sz="5600" b="1" dirty="0"/>
              <a:t>Computer: 16,8 mii lei;</a:t>
            </a:r>
          </a:p>
          <a:p>
            <a:pPr>
              <a:lnSpc>
                <a:spcPct val="120000"/>
              </a:lnSpc>
            </a:pPr>
            <a:r>
              <a:rPr lang="ro-RO" sz="5600" b="1" dirty="0"/>
              <a:t>Sistem video de supraveghere: 45,8 mii lei;</a:t>
            </a:r>
          </a:p>
          <a:p>
            <a:pPr>
              <a:lnSpc>
                <a:spcPct val="120000"/>
              </a:lnSpc>
            </a:pPr>
            <a:r>
              <a:rPr lang="ro-RO" sz="5600" b="1" dirty="0"/>
              <a:t>Imprimantă: 3,2 mii lei;</a:t>
            </a:r>
          </a:p>
          <a:p>
            <a:pPr>
              <a:lnSpc>
                <a:spcPct val="120000"/>
              </a:lnSpc>
            </a:pPr>
            <a:r>
              <a:rPr lang="ro-RO" sz="5600" b="1" dirty="0"/>
              <a:t>Aparat de aer condiționat: 28,7 mii lei; </a:t>
            </a:r>
          </a:p>
          <a:p>
            <a:pPr>
              <a:lnSpc>
                <a:spcPct val="120000"/>
              </a:lnSpc>
            </a:pPr>
            <a:r>
              <a:rPr lang="ro-RO" sz="5600" b="1" dirty="0"/>
              <a:t>Combustibil: 2,3 mii lei;</a:t>
            </a:r>
          </a:p>
          <a:p>
            <a:pPr>
              <a:lnSpc>
                <a:spcPct val="120000"/>
              </a:lnSpc>
            </a:pPr>
            <a:r>
              <a:rPr lang="ro-RO" sz="5600" b="1" dirty="0"/>
              <a:t>Materiale de uz gospodăresc: 2,7 mii lei</a:t>
            </a:r>
          </a:p>
          <a:p>
            <a:pPr>
              <a:lnSpc>
                <a:spcPct val="120000"/>
              </a:lnSpc>
            </a:pPr>
            <a:r>
              <a:rPr lang="ro-RO" sz="5600" b="1" dirty="0"/>
              <a:t>Ale materiale: 27,3 mii lei.</a:t>
            </a:r>
            <a:r>
              <a:rPr lang="it-IT" sz="5600" b="1" dirty="0"/>
              <a:t>   </a:t>
            </a:r>
            <a:endParaRPr lang="it-IT" sz="5600" dirty="0"/>
          </a:p>
          <a:p>
            <a:pPr>
              <a:lnSpc>
                <a:spcPct val="120000"/>
              </a:lnSpc>
            </a:pPr>
            <a:r>
              <a:rPr lang="it-IT" sz="5600" b="1" dirty="0"/>
              <a:t>Suma </a:t>
            </a:r>
            <a:r>
              <a:rPr lang="ro-RO" sz="5600" b="1" dirty="0"/>
              <a:t>î</a:t>
            </a:r>
            <a:r>
              <a:rPr lang="it-IT" sz="5600" b="1" dirty="0"/>
              <a:t>ncasată de la locațiunea patrimoniului public (arenda spațiului pentru ceremonii) a constituit </a:t>
            </a:r>
            <a:r>
              <a:rPr lang="ro-RO" sz="5600" b="1" dirty="0"/>
              <a:t>89,4</a:t>
            </a:r>
            <a:r>
              <a:rPr lang="it-IT" sz="5600" b="1" dirty="0"/>
              <a:t> mii lei</a:t>
            </a:r>
            <a:r>
              <a:rPr lang="ro-RO" sz="5600" b="1" dirty="0"/>
              <a:t>;</a:t>
            </a:r>
          </a:p>
          <a:p>
            <a:pPr>
              <a:lnSpc>
                <a:spcPct val="120000"/>
              </a:lnSpc>
            </a:pPr>
            <a:r>
              <a:rPr lang="ro-RO" sz="5600" b="1" dirty="0"/>
              <a:t>Donații voluntare: 2,5 mii lei.</a:t>
            </a:r>
            <a:endParaRPr lang="it-IT" sz="5600" dirty="0"/>
          </a:p>
          <a:p>
            <a:pPr>
              <a:lnSpc>
                <a:spcPct val="120000"/>
              </a:lnSpc>
              <a:spcAft>
                <a:spcPts val="800"/>
              </a:spcAft>
            </a:pPr>
            <a:r>
              <a:rPr lang="ro-RO" sz="5600" b="1" dirty="0"/>
              <a:t>C</a:t>
            </a:r>
            <a:r>
              <a:rPr lang="ro-RO" sz="5600" b="1" i="0" dirty="0">
                <a:effectLst/>
              </a:rPr>
              <a:t>etățeanul de onoare al satului Bravicea – dl Victor BELINSCHI a donat Centrului Cultural Bravicea </a:t>
            </a:r>
            <a:r>
              <a:rPr lang="ro-RO" sz="5600" b="1" dirty="0"/>
              <a:t>1 </a:t>
            </a:r>
            <a:r>
              <a:rPr lang="ro-RO" sz="5600" b="1" i="0" dirty="0">
                <a:effectLst/>
              </a:rPr>
              <a:t>masă, 6 scaune în valoare de 4,9 mii lei </a:t>
            </a:r>
            <a:r>
              <a:rPr lang="ro-RO" sz="5600" b="1" dirty="0"/>
              <a:t>(S.R.L. „VIOMOBCOM”).</a:t>
            </a:r>
            <a:endParaRPr lang="ro-RO" sz="5600" b="1" dirty="0">
              <a:effectLst/>
              <a:ea typeface="Calibri" panose="020F0502020204030204" pitchFamily="34" charset="0"/>
              <a:cs typeface="Times New Roman" panose="02020603050405020304" pitchFamily="18" charset="0"/>
            </a:endParaRPr>
          </a:p>
          <a:p>
            <a:pPr marL="0" indent="0">
              <a:lnSpc>
                <a:spcPct val="120000"/>
              </a:lnSpc>
              <a:spcAft>
                <a:spcPts val="800"/>
              </a:spcAft>
              <a:buNone/>
            </a:pPr>
            <a:r>
              <a:rPr lang="ro-RO" sz="5600" b="1" dirty="0">
                <a:effectLst/>
                <a:ea typeface="Calibri" panose="020F0502020204030204" pitchFamily="34" charset="0"/>
                <a:cs typeface="Times New Roman" panose="02020603050405020304" pitchFamily="18" charset="0"/>
              </a:rPr>
              <a:t> </a:t>
            </a:r>
          </a:p>
          <a:p>
            <a:endParaRPr lang="ro-RO" dirty="0"/>
          </a:p>
        </p:txBody>
      </p:sp>
      <p:pic>
        <p:nvPicPr>
          <p:cNvPr id="5" name="Substituent conținut 4">
            <a:extLst>
              <a:ext uri="{FF2B5EF4-FFF2-40B4-BE49-F238E27FC236}">
                <a16:creationId xmlns:a16="http://schemas.microsoft.com/office/drawing/2014/main" id="{8193B73F-C416-4CCA-97FD-3DE8B84D92AF}"/>
              </a:ext>
            </a:extLst>
          </p:cNvPr>
          <p:cNvPicPr>
            <a:picLocks noGrp="1" noChangeAspect="1"/>
          </p:cNvPicPr>
          <p:nvPr>
            <p:ph sz="half" idx="2"/>
          </p:nvPr>
        </p:nvPicPr>
        <p:blipFill>
          <a:blip r:embed="rId2"/>
          <a:stretch>
            <a:fillRect/>
          </a:stretch>
        </p:blipFill>
        <p:spPr>
          <a:xfrm>
            <a:off x="5351929" y="986119"/>
            <a:ext cx="3110033" cy="2341636"/>
          </a:xfrm>
          <a:prstGeom prst="rect">
            <a:avLst/>
          </a:prstGeom>
        </p:spPr>
      </p:pic>
    </p:spTree>
    <p:extLst>
      <p:ext uri="{BB962C8B-B14F-4D97-AF65-F5344CB8AC3E}">
        <p14:creationId xmlns:p14="http://schemas.microsoft.com/office/powerpoint/2010/main" val="35992846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915815E8-4ACE-4A7C-8690-ECACE5AAF65A}"/>
              </a:ext>
            </a:extLst>
          </p:cNvPr>
          <p:cNvSpPr>
            <a:spLocks noGrp="1"/>
          </p:cNvSpPr>
          <p:nvPr>
            <p:ph type="title"/>
          </p:nvPr>
        </p:nvSpPr>
        <p:spPr>
          <a:xfrm>
            <a:off x="161365" y="274639"/>
            <a:ext cx="8866094" cy="445068"/>
          </a:xfrm>
          <a:solidFill>
            <a:schemeClr val="accent5">
              <a:lumMod val="20000"/>
              <a:lumOff val="80000"/>
            </a:schemeClr>
          </a:solidFill>
        </p:spPr>
        <p:txBody>
          <a:bodyPr>
            <a:noAutofit/>
          </a:bodyPr>
          <a:lstStyle/>
          <a:p>
            <a:r>
              <a:rPr lang="it-IT" sz="2000" b="1" dirty="0">
                <a:latin typeface="+mn-lt"/>
              </a:rPr>
              <a:t>Activitate artistic</a:t>
            </a:r>
            <a:r>
              <a:rPr lang="ro-RO" sz="2000" b="1" dirty="0">
                <a:latin typeface="+mn-lt"/>
              </a:rPr>
              <a:t>ă</a:t>
            </a:r>
            <a:r>
              <a:rPr lang="it-IT" sz="2000" b="1" dirty="0">
                <a:latin typeface="+mn-lt"/>
              </a:rPr>
              <a:t> și participarea la evenimente culturale</a:t>
            </a:r>
            <a:endParaRPr lang="ro-RO" sz="2000" b="1" dirty="0">
              <a:latin typeface="+mn-lt"/>
            </a:endParaRPr>
          </a:p>
        </p:txBody>
      </p:sp>
      <p:sp>
        <p:nvSpPr>
          <p:cNvPr id="4" name="Substituent conținut 3">
            <a:extLst>
              <a:ext uri="{FF2B5EF4-FFF2-40B4-BE49-F238E27FC236}">
                <a16:creationId xmlns:a16="http://schemas.microsoft.com/office/drawing/2014/main" id="{3D010CEC-4F95-4D58-BAF8-60211D22E751}"/>
              </a:ext>
            </a:extLst>
          </p:cNvPr>
          <p:cNvSpPr>
            <a:spLocks noGrp="1"/>
          </p:cNvSpPr>
          <p:nvPr>
            <p:ph sz="half" idx="2"/>
          </p:nvPr>
        </p:nvSpPr>
        <p:spPr>
          <a:xfrm>
            <a:off x="4347882" y="995082"/>
            <a:ext cx="4410636" cy="5589493"/>
          </a:xfrm>
          <a:solidFill>
            <a:schemeClr val="accent5">
              <a:lumMod val="20000"/>
              <a:lumOff val="80000"/>
            </a:schemeClr>
          </a:solidFill>
        </p:spPr>
        <p:txBody>
          <a:bodyPr>
            <a:noAutofit/>
          </a:bodyPr>
          <a:lstStyle/>
          <a:p>
            <a:r>
              <a:rPr lang="ro-RO" sz="1400" b="1" dirty="0"/>
              <a:t>În cadrul Centrului Cultural activează: ansamblul de soliști vocali, format din 12 participanți, ansamblul de muzică populară pentru copii, ansamblul de fete și femei, Atelierul de prelucrare a lemnului.</a:t>
            </a:r>
          </a:p>
          <a:p>
            <a:r>
              <a:rPr lang="ro-RO" sz="1400" b="1" dirty="0"/>
              <a:t>Artiștii amatori ai centrului au participat la activitățile culturale comunitare planificate, dar și la evenimente organizate în localitățile din raionul Călărași, precum Meleșeni, </a:t>
            </a:r>
            <a:r>
              <a:rPr lang="ro-RO" sz="1400" b="1" dirty="0" err="1"/>
              <a:t>Leordoaia</a:t>
            </a:r>
            <a:r>
              <a:rPr lang="ro-RO" sz="1400" b="1" dirty="0"/>
              <a:t> și Dereneu.</a:t>
            </a:r>
          </a:p>
          <a:p>
            <a:r>
              <a:rPr lang="ro-RO" sz="1400" b="1" dirty="0"/>
              <a:t>Centrul Cultural a participat la „Festivalul Tinerelor Talente” desfășurat în satul Meleșeni, artiștii amatori obținând:</a:t>
            </a:r>
          </a:p>
          <a:p>
            <a:pPr>
              <a:buFont typeface="Arial" panose="020B0604020202020204" pitchFamily="34" charset="0"/>
              <a:buChar char="•"/>
            </a:pPr>
            <a:r>
              <a:rPr lang="ro-RO" sz="1400" b="1" dirty="0"/>
              <a:t>CORCODEL Beatrice – diploma de gradul II, compartimentul </a:t>
            </a:r>
            <a:r>
              <a:rPr lang="ro-RO" sz="1400" b="1" i="1" dirty="0"/>
              <a:t>Cântec popular</a:t>
            </a:r>
            <a:r>
              <a:rPr lang="ro-RO" sz="1400" b="1" dirty="0"/>
              <a:t>;</a:t>
            </a:r>
          </a:p>
          <a:p>
            <a:pPr>
              <a:buFont typeface="Arial" panose="020B0604020202020204" pitchFamily="34" charset="0"/>
              <a:buChar char="•"/>
            </a:pPr>
            <a:r>
              <a:rPr lang="ro-RO" sz="1400" b="1" dirty="0"/>
              <a:t>BOȚAN Daniela – diploma de gradul III;</a:t>
            </a:r>
          </a:p>
          <a:p>
            <a:pPr>
              <a:buFont typeface="Arial" panose="020B0604020202020204" pitchFamily="34" charset="0"/>
              <a:buChar char="•"/>
            </a:pPr>
            <a:r>
              <a:rPr lang="ro-RO" sz="1400" b="1" dirty="0"/>
              <a:t>CHIPERCU Ariadna, ȚÎMBAL Felicia și CEGODARI Sandu – mențiune.</a:t>
            </a:r>
          </a:p>
          <a:p>
            <a:r>
              <a:rPr lang="ro-RO" sz="1400" b="1" dirty="0"/>
              <a:t>Pe parcursul anului au fost organizate și desfășurate activități culturale în parteneriat cu instituțiile publice locale: Sfântul Vasile, 8 Martie, Joc de „Duminica Mare”, Deschiderea sezonului sportiv la stadion (concert), Hora Mare de Hramul satului, Ziua Copiilor, Hramul Căruțașilor, Ziua Omului în Etate, Anul Nou ș. a.</a:t>
            </a:r>
          </a:p>
          <a:p>
            <a:endParaRPr lang="ro-RO" sz="1400" b="1" dirty="0"/>
          </a:p>
          <a:p>
            <a:endParaRPr lang="ro-RO" sz="1400" b="1" dirty="0">
              <a:solidFill>
                <a:srgbClr val="C00000"/>
              </a:solidFill>
            </a:endParaRPr>
          </a:p>
          <a:p>
            <a:endParaRPr lang="ro-RO" sz="1400" b="1" dirty="0"/>
          </a:p>
        </p:txBody>
      </p:sp>
      <p:pic>
        <p:nvPicPr>
          <p:cNvPr id="5" name="Picture 2" descr="Ar putea fi o imagine cu 7 persoane, saxofon, vioară, acordeon, trompetă, boxă, harfă, clarinet, chitară şi text">
            <a:extLst>
              <a:ext uri="{FF2B5EF4-FFF2-40B4-BE49-F238E27FC236}">
                <a16:creationId xmlns:a16="http://schemas.microsoft.com/office/drawing/2014/main" id="{631B426C-6715-4CA2-A1D8-91435BF8AC7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14419" y="979682"/>
            <a:ext cx="3674875" cy="24493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Nu este disponibilă nicio descriere pentru fotografie.">
            <a:extLst>
              <a:ext uri="{FF2B5EF4-FFF2-40B4-BE49-F238E27FC236}">
                <a16:creationId xmlns:a16="http://schemas.microsoft.com/office/drawing/2014/main" id="{9654AD70-C468-4114-A9BF-D82936DE4F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259" y="3688976"/>
            <a:ext cx="2171699" cy="2895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4497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EF7E7AA2-361E-63A9-7075-4A26845E14DB}"/>
              </a:ext>
            </a:extLst>
          </p:cNvPr>
          <p:cNvSpPr>
            <a:spLocks noGrp="1"/>
          </p:cNvSpPr>
          <p:nvPr>
            <p:ph type="title"/>
          </p:nvPr>
        </p:nvSpPr>
        <p:spPr>
          <a:xfrm>
            <a:off x="286871" y="274638"/>
            <a:ext cx="8498540" cy="457198"/>
          </a:xfrm>
          <a:solidFill>
            <a:schemeClr val="accent3">
              <a:lumMod val="20000"/>
              <a:lumOff val="80000"/>
            </a:schemeClr>
          </a:solidFill>
        </p:spPr>
        <p:txBody>
          <a:bodyPr>
            <a:normAutofit fontScale="90000"/>
          </a:bodyPr>
          <a:lstStyle/>
          <a:p>
            <a:br>
              <a:rPr lang="ro-RO" sz="3100" b="1" dirty="0"/>
            </a:br>
            <a:r>
              <a:rPr lang="ro-RO" sz="2200" b="1" dirty="0"/>
              <a:t>Muzeul satului Bravicea – 2025</a:t>
            </a:r>
            <a:br>
              <a:rPr lang="ro-RO" sz="3100" dirty="0"/>
            </a:br>
            <a:endParaRPr lang="ro-RO" sz="3100" dirty="0"/>
          </a:p>
        </p:txBody>
      </p:sp>
      <p:sp>
        <p:nvSpPr>
          <p:cNvPr id="3" name="Substituent conținut 2">
            <a:extLst>
              <a:ext uri="{FF2B5EF4-FFF2-40B4-BE49-F238E27FC236}">
                <a16:creationId xmlns:a16="http://schemas.microsoft.com/office/drawing/2014/main" id="{74844B03-0FD2-3F0F-D5DD-FA96AED2DB7F}"/>
              </a:ext>
            </a:extLst>
          </p:cNvPr>
          <p:cNvSpPr>
            <a:spLocks noGrp="1"/>
          </p:cNvSpPr>
          <p:nvPr>
            <p:ph sz="half" idx="1"/>
          </p:nvPr>
        </p:nvSpPr>
        <p:spPr>
          <a:xfrm>
            <a:off x="286871" y="824753"/>
            <a:ext cx="4285129" cy="5661772"/>
          </a:xfrm>
          <a:solidFill>
            <a:schemeClr val="accent3">
              <a:lumMod val="20000"/>
              <a:lumOff val="80000"/>
            </a:schemeClr>
          </a:solidFill>
        </p:spPr>
        <p:txBody>
          <a:bodyPr anchor="ctr">
            <a:normAutofit fontScale="47500" lnSpcReduction="20000"/>
          </a:bodyPr>
          <a:lstStyle/>
          <a:p>
            <a:r>
              <a:rPr lang="ro-RO" sz="2900" b="1" dirty="0"/>
              <a:t>Buget planificat: 519,3 mii lei</a:t>
            </a:r>
            <a:endParaRPr lang="ro-RO" sz="2900" dirty="0"/>
          </a:p>
          <a:p>
            <a:r>
              <a:rPr lang="pt-BR" sz="2900" b="1" dirty="0"/>
              <a:t>Buget executat: </a:t>
            </a:r>
            <a:r>
              <a:rPr lang="ro-RO" sz="2900" b="1" dirty="0"/>
              <a:t>512,9</a:t>
            </a:r>
            <a:r>
              <a:rPr lang="pt-BR" sz="2900" b="1" dirty="0"/>
              <a:t> mii lei</a:t>
            </a:r>
            <a:endParaRPr lang="ro-RO" sz="2900" b="1" dirty="0"/>
          </a:p>
          <a:p>
            <a:pPr marL="0" indent="0">
              <a:buNone/>
            </a:pPr>
            <a:endParaRPr lang="pt-BR" sz="2900" dirty="0"/>
          </a:p>
          <a:p>
            <a:r>
              <a:rPr lang="ro-RO" sz="2900" b="1" dirty="0"/>
              <a:t>Patrimoniul cultural administrat de muzeu constă din 4700 bunuri culturale mobile (PMC), structurate pe 15 domenii și mai multe categorii. Toate piesele intrate în colecțiile muzeale sunt din donații.</a:t>
            </a:r>
            <a:endParaRPr lang="ro-RO" sz="2900" dirty="0"/>
          </a:p>
          <a:p>
            <a:r>
              <a:rPr lang="ro-RO" sz="2900" b="1" dirty="0"/>
              <a:t>Muzeul dispune de 184 bunuri culturale:</a:t>
            </a:r>
            <a:br>
              <a:rPr lang="ro-RO" sz="2900" b="1" dirty="0"/>
            </a:br>
            <a:r>
              <a:rPr lang="ro-RO" sz="2900" b="1" dirty="0"/>
              <a:t>artă decorativă - 106, numismatică - 17, arheologie - 3,  fotografii - 16, etnografie - 21, obiecte de valoare memorială (medalistică) - 10, cărți curente - 4, periodice - 1.</a:t>
            </a:r>
          </a:p>
          <a:p>
            <a:r>
              <a:rPr lang="ro-RO" sz="2900" b="1" dirty="0"/>
              <a:t>Au fost întocmite 137 fișe analitice de evidență, oferite 90 de ghidaje, individuale și în grup.</a:t>
            </a:r>
            <a:endParaRPr lang="ro-RO" sz="2900" dirty="0"/>
          </a:p>
          <a:p>
            <a:r>
              <a:rPr lang="ro-RO" sz="2900" b="1" dirty="0"/>
              <a:t>Muzeul a primit 1000 vizitatori, inclusiv: vizite individuale cu 525 persoane, vizite în grup cu 475 persoane.</a:t>
            </a:r>
          </a:p>
          <a:p>
            <a:r>
              <a:rPr lang="ro-RO" sz="2900" b="1" dirty="0"/>
              <a:t>În parteneriat cu Pensiunea „Stupina Codrilor” Muzeul a fost vizitat de către 138 copii însoțiți de părinți, profesori din Chișinău, Drochia, Rîșcani, </a:t>
            </a:r>
            <a:r>
              <a:rPr lang="ro-RO" sz="2900" b="1" dirty="0" err="1"/>
              <a:t>Sîngerei</a:t>
            </a:r>
            <a:r>
              <a:rPr lang="ro-RO" sz="2900" b="1" dirty="0"/>
              <a:t>; un grup de 20 persoane ghizi-operatori turistici.</a:t>
            </a:r>
          </a:p>
          <a:p>
            <a:r>
              <a:rPr lang="ro-RO" sz="2900" b="1" dirty="0"/>
              <a:t>Din suprafața totală de 268 m</a:t>
            </a:r>
            <a:r>
              <a:rPr lang="ro-RO" sz="2900" b="1" baseline="30000" dirty="0"/>
              <a:t>2</a:t>
            </a:r>
            <a:r>
              <a:rPr lang="ro-RO" sz="2900" b="1" dirty="0"/>
              <a:t> a muzeului, 120 sunt destinați ca spațiu expozițional, unde sunt amplasate 9 expoziții permanente (fotografie, numismatică, documente, cărți vechi, prosoape, pictură, olărit, aparate tehnice, artizanat).</a:t>
            </a:r>
            <a:endParaRPr lang="ro-RO" dirty="0"/>
          </a:p>
        </p:txBody>
      </p:sp>
      <p:pic>
        <p:nvPicPr>
          <p:cNvPr id="16386" name="Picture 2" descr="Nu este disponibilă nicio descriere pentru fotografie.">
            <a:extLst>
              <a:ext uri="{FF2B5EF4-FFF2-40B4-BE49-F238E27FC236}">
                <a16:creationId xmlns:a16="http://schemas.microsoft.com/office/drawing/2014/main" id="{00BA4115-CD57-445B-9B5A-6F4CB03BC66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46811" y="932422"/>
            <a:ext cx="4038600" cy="226993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Ar putea fi o imagine cu unul sau mai mulţi oameni, dirndl şi text">
            <a:extLst>
              <a:ext uri="{FF2B5EF4-FFF2-40B4-BE49-F238E27FC236}">
                <a16:creationId xmlns:a16="http://schemas.microsoft.com/office/drawing/2014/main" id="{F0EB29A9-0AE7-41C7-A81C-6B213DA7BB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811" y="3730719"/>
            <a:ext cx="4038600" cy="269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678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A86EB9B-AE9E-4141-CDE7-690589084273}"/>
              </a:ext>
            </a:extLst>
          </p:cNvPr>
          <p:cNvSpPr>
            <a:spLocks noGrp="1"/>
          </p:cNvSpPr>
          <p:nvPr>
            <p:ph type="title"/>
          </p:nvPr>
        </p:nvSpPr>
        <p:spPr>
          <a:xfrm>
            <a:off x="638175" y="147484"/>
            <a:ext cx="8039100" cy="766916"/>
          </a:xfrm>
          <a:solidFill>
            <a:srgbClr val="0046AE">
              <a:alpha val="25000"/>
            </a:srgbClr>
          </a:solidFill>
        </p:spPr>
        <p:txBody>
          <a:bodyPr>
            <a:noAutofit/>
          </a:bodyPr>
          <a:lstStyle/>
          <a:p>
            <a:r>
              <a:rPr lang="ro-MD" sz="2400" b="1" dirty="0">
                <a:cs typeface="Times New Roman" panose="02020603050405020304" pitchFamily="18" charset="0"/>
              </a:rPr>
              <a:t>Buget executat – 202</a:t>
            </a:r>
            <a:r>
              <a:rPr lang="ro-RO" sz="2400" b="1" dirty="0">
                <a:cs typeface="Times New Roman" panose="02020603050405020304" pitchFamily="18" charset="0"/>
              </a:rPr>
              <a:t>5</a:t>
            </a:r>
            <a:endParaRPr lang="ro-RO" sz="2400" dirty="0"/>
          </a:p>
        </p:txBody>
      </p:sp>
      <p:graphicFrame>
        <p:nvGraphicFramePr>
          <p:cNvPr id="3" name="Nomogramă 2">
            <a:extLst>
              <a:ext uri="{FF2B5EF4-FFF2-40B4-BE49-F238E27FC236}">
                <a16:creationId xmlns:a16="http://schemas.microsoft.com/office/drawing/2014/main" id="{2465FA8C-6F0A-7835-6A3A-0B0C1AE8BCA2}"/>
              </a:ext>
            </a:extLst>
          </p:cNvPr>
          <p:cNvGraphicFramePr/>
          <p:nvPr>
            <p:extLst>
              <p:ext uri="{D42A27DB-BD31-4B8C-83A1-F6EECF244321}">
                <p14:modId xmlns:p14="http://schemas.microsoft.com/office/powerpoint/2010/main" val="1774747685"/>
              </p:ext>
            </p:extLst>
          </p:nvPr>
        </p:nvGraphicFramePr>
        <p:xfrm>
          <a:off x="422787" y="1085850"/>
          <a:ext cx="8416413" cy="5300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5901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01399EF-E98D-C5D4-AD7D-08A281B6893C}"/>
              </a:ext>
            </a:extLst>
          </p:cNvPr>
          <p:cNvSpPr>
            <a:spLocks noGrp="1"/>
          </p:cNvSpPr>
          <p:nvPr>
            <p:ph type="title"/>
          </p:nvPr>
        </p:nvSpPr>
        <p:spPr>
          <a:xfrm>
            <a:off x="399829" y="274639"/>
            <a:ext cx="8344341" cy="457198"/>
          </a:xfrm>
          <a:solidFill>
            <a:schemeClr val="accent3">
              <a:lumMod val="20000"/>
              <a:lumOff val="80000"/>
            </a:schemeClr>
          </a:solidFill>
        </p:spPr>
        <p:txBody>
          <a:bodyPr>
            <a:normAutofit/>
          </a:bodyPr>
          <a:lstStyle/>
          <a:p>
            <a:r>
              <a:rPr lang="ro-RO" sz="2000" b="1" dirty="0"/>
              <a:t>Muzeul Satului Bravicea – activități, 2025</a:t>
            </a:r>
          </a:p>
        </p:txBody>
      </p:sp>
      <p:sp>
        <p:nvSpPr>
          <p:cNvPr id="4" name="Substituent conținut 3">
            <a:extLst>
              <a:ext uri="{FF2B5EF4-FFF2-40B4-BE49-F238E27FC236}">
                <a16:creationId xmlns:a16="http://schemas.microsoft.com/office/drawing/2014/main" id="{92482942-B4E8-3FF6-9206-D8E7B67D9280}"/>
              </a:ext>
            </a:extLst>
          </p:cNvPr>
          <p:cNvSpPr>
            <a:spLocks noGrp="1"/>
          </p:cNvSpPr>
          <p:nvPr>
            <p:ph sz="half" idx="2"/>
          </p:nvPr>
        </p:nvSpPr>
        <p:spPr>
          <a:xfrm>
            <a:off x="4571999" y="876638"/>
            <a:ext cx="4172172" cy="5706723"/>
          </a:xfrm>
          <a:solidFill>
            <a:schemeClr val="accent3">
              <a:lumMod val="20000"/>
              <a:lumOff val="80000"/>
            </a:schemeClr>
          </a:solidFill>
        </p:spPr>
        <p:txBody>
          <a:bodyPr>
            <a:normAutofit fontScale="25000" lnSpcReduction="20000"/>
          </a:bodyPr>
          <a:lstStyle/>
          <a:p>
            <a:pPr marL="0" indent="0">
              <a:lnSpc>
                <a:spcPct val="120000"/>
              </a:lnSpc>
              <a:buNone/>
            </a:pPr>
            <a:r>
              <a:rPr lang="ro-RO" sz="5800" b="1" dirty="0"/>
              <a:t>Pe parcursul anului 2025, Muzeul a organizat și desfășurat 12 activități cultural-științifice (lecții și ateliere - 4, șezători), la care au participat 226 persoane:  </a:t>
            </a:r>
            <a:endParaRPr lang="ro-RO" sz="5800" dirty="0"/>
          </a:p>
          <a:p>
            <a:pPr>
              <a:lnSpc>
                <a:spcPct val="120000"/>
              </a:lnSpc>
            </a:pPr>
            <a:r>
              <a:rPr lang="ro-RO" sz="5800" b="1" dirty="0"/>
              <a:t>Activitatea „E vremea colindelor” cu elevii cl. I și grupul „Moștenitorii”, copiii de la Grădiniță.</a:t>
            </a:r>
            <a:endParaRPr lang="ro-RO" sz="5800" dirty="0"/>
          </a:p>
          <a:p>
            <a:pPr>
              <a:lnSpc>
                <a:spcPct val="120000"/>
              </a:lnSpc>
            </a:pPr>
            <a:r>
              <a:rPr lang="ro-RO" sz="5800" b="1" dirty="0"/>
              <a:t>Activitatea trans-disciplinară „Să păstrăm aprinsă lumina istoriei” dedicată Zilei satului și Zilei lui Mihai Eminescu cu elevii gimnaziului.</a:t>
            </a:r>
            <a:r>
              <a:rPr lang="it-IT" sz="5800" b="1" dirty="0"/>
              <a:t> </a:t>
            </a:r>
            <a:endParaRPr lang="ro-RO" sz="5800" b="1" dirty="0"/>
          </a:p>
          <a:p>
            <a:pPr>
              <a:lnSpc>
                <a:spcPct val="120000"/>
              </a:lnSpc>
            </a:pPr>
            <a:r>
              <a:rPr lang="ro-RO" sz="5800" b="1" dirty="0"/>
              <a:t>Atelierul de lucru „Încondeierea ouălor de Paști” cu grupul „Moștenitorii”, părinții și copiii.</a:t>
            </a:r>
            <a:endParaRPr lang="ro-RO" sz="5800" dirty="0"/>
          </a:p>
          <a:p>
            <a:pPr>
              <a:lnSpc>
                <a:spcPct val="120000"/>
              </a:lnSpc>
            </a:pPr>
            <a:r>
              <a:rPr lang="ro-RO" sz="5800" b="1" dirty="0"/>
              <a:t> Filmări la Muzeu pentru emisiunea „La pas prin Țară” (TVR Moldova)</a:t>
            </a:r>
          </a:p>
          <a:p>
            <a:pPr>
              <a:lnSpc>
                <a:spcPct val="120000"/>
              </a:lnSpc>
            </a:pPr>
            <a:r>
              <a:rPr lang="ro-RO" sz="5800" b="1" dirty="0"/>
              <a:t>Activitatea culturală „Drag mi-i portul, cântecul și jocul” dedicată Zilei portului popular (În parteneriat cu muzeul Săseni și Biblioteca publică „George Munteanu”)</a:t>
            </a:r>
          </a:p>
          <a:p>
            <a:pPr>
              <a:lnSpc>
                <a:spcPct val="120000"/>
              </a:lnSpc>
            </a:pPr>
            <a:r>
              <a:rPr lang="ro-RO" sz="5800" b="1" dirty="0"/>
              <a:t>Șezătoarea „Sub ocrotirea Sfântului Dimitrie-între tradiție și obicei”, „Hramul Căruțașilor”</a:t>
            </a:r>
          </a:p>
          <a:p>
            <a:pPr marL="0" indent="0">
              <a:lnSpc>
                <a:spcPct val="120000"/>
              </a:lnSpc>
              <a:spcBef>
                <a:spcPts val="600"/>
              </a:spcBef>
              <a:spcAft>
                <a:spcPts val="600"/>
              </a:spcAft>
              <a:buNone/>
            </a:pPr>
            <a:r>
              <a:rPr lang="ro-RO" sz="4800" i="1" dirty="0">
                <a:hlinkClick r:id="rId2"/>
              </a:rPr>
              <a:t>https://www.facebook.com/photo.php?fbid=846323891488324&amp;set=pb.100083321613258.-2207520000&amp;type=3</a:t>
            </a:r>
            <a:endParaRPr lang="ro-RO" sz="4800" i="1" dirty="0"/>
          </a:p>
          <a:p>
            <a:endParaRPr lang="ro-RO" dirty="0"/>
          </a:p>
        </p:txBody>
      </p:sp>
      <p:pic>
        <p:nvPicPr>
          <p:cNvPr id="18434" name="Picture 2" descr="Ar putea fi o imagine cu unul sau mai mulţi oameni şi dirndl">
            <a:extLst>
              <a:ext uri="{FF2B5EF4-FFF2-40B4-BE49-F238E27FC236}">
                <a16:creationId xmlns:a16="http://schemas.microsoft.com/office/drawing/2014/main" id="{46416EC3-2AD1-4406-B117-19A8944607D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99829" y="876638"/>
            <a:ext cx="3965983" cy="2974486"/>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Ar putea fi o imagine cu unul sau mai mulţi oameni">
            <a:extLst>
              <a:ext uri="{FF2B5EF4-FFF2-40B4-BE49-F238E27FC236}">
                <a16:creationId xmlns:a16="http://schemas.microsoft.com/office/drawing/2014/main" id="{9F61532D-E31B-499B-AF53-E20B7AEE6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29" y="4055458"/>
            <a:ext cx="3965983" cy="22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3078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E4C3651A-7954-1A24-A68F-7D839630FC07}"/>
              </a:ext>
            </a:extLst>
          </p:cNvPr>
          <p:cNvSpPr>
            <a:spLocks noGrp="1"/>
          </p:cNvSpPr>
          <p:nvPr>
            <p:ph type="title"/>
          </p:nvPr>
        </p:nvSpPr>
        <p:spPr>
          <a:xfrm>
            <a:off x="354108" y="274638"/>
            <a:ext cx="8422339" cy="582612"/>
          </a:xfrm>
          <a:solidFill>
            <a:schemeClr val="accent3">
              <a:lumMod val="20000"/>
              <a:lumOff val="80000"/>
            </a:schemeClr>
          </a:solidFill>
        </p:spPr>
        <p:txBody>
          <a:bodyPr>
            <a:noAutofit/>
          </a:bodyPr>
          <a:lstStyle/>
          <a:p>
            <a:r>
              <a:rPr lang="ro-RO" sz="2000" b="1" dirty="0">
                <a:latin typeface="+mn-lt"/>
              </a:rPr>
              <a:t>Muzeul satului Bravicea – 2025</a:t>
            </a:r>
          </a:p>
        </p:txBody>
      </p:sp>
      <p:sp>
        <p:nvSpPr>
          <p:cNvPr id="3" name="Substituent conținut 2">
            <a:extLst>
              <a:ext uri="{FF2B5EF4-FFF2-40B4-BE49-F238E27FC236}">
                <a16:creationId xmlns:a16="http://schemas.microsoft.com/office/drawing/2014/main" id="{24A77307-F7DF-F1F3-3EA1-72A6E277CC9D}"/>
              </a:ext>
            </a:extLst>
          </p:cNvPr>
          <p:cNvSpPr>
            <a:spLocks noGrp="1"/>
          </p:cNvSpPr>
          <p:nvPr>
            <p:ph sz="half" idx="1"/>
          </p:nvPr>
        </p:nvSpPr>
        <p:spPr>
          <a:xfrm>
            <a:off x="354108" y="1150751"/>
            <a:ext cx="4038600" cy="5346234"/>
          </a:xfrm>
          <a:solidFill>
            <a:schemeClr val="accent3">
              <a:lumMod val="20000"/>
              <a:lumOff val="80000"/>
            </a:schemeClr>
          </a:solidFill>
        </p:spPr>
        <p:txBody>
          <a:bodyPr>
            <a:normAutofit lnSpcReduction="10000"/>
          </a:bodyPr>
          <a:lstStyle/>
          <a:p>
            <a:r>
              <a:rPr lang="fr-FR" sz="1600" b="1" dirty="0"/>
              <a:t>Au </a:t>
            </a:r>
            <a:r>
              <a:rPr lang="ro-RO" sz="1600" b="1" noProof="0" dirty="0"/>
              <a:t>fost</a:t>
            </a:r>
            <a:r>
              <a:rPr lang="fr-FR" sz="1600" b="1" dirty="0"/>
              <a:t> </a:t>
            </a:r>
            <a:r>
              <a:rPr lang="ro-RO" sz="1600" b="1" noProof="0" dirty="0"/>
              <a:t>efectuate</a:t>
            </a:r>
            <a:r>
              <a:rPr lang="fr-FR" sz="1600" b="1" dirty="0"/>
              <a:t> </a:t>
            </a:r>
            <a:r>
              <a:rPr lang="ro-RO" sz="1600" b="1" noProof="0" dirty="0"/>
              <a:t>cheltuieli</a:t>
            </a:r>
            <a:r>
              <a:rPr lang="fr-FR" sz="1600" b="1" dirty="0"/>
              <a:t> </a:t>
            </a:r>
            <a:r>
              <a:rPr lang="ro-RO" sz="1600" b="1" dirty="0"/>
              <a:t>î</a:t>
            </a:r>
            <a:r>
              <a:rPr lang="fr-FR" sz="1600" b="1" dirty="0"/>
              <a:t>n </a:t>
            </a:r>
            <a:r>
              <a:rPr lang="ro-RO" sz="1600" b="1" noProof="0" dirty="0"/>
              <a:t>sumă</a:t>
            </a:r>
            <a:br>
              <a:rPr lang="ro-RO" sz="1600" b="1" noProof="0" dirty="0"/>
            </a:br>
            <a:r>
              <a:rPr lang="fr-FR" sz="1600" b="1" dirty="0"/>
              <a:t>de </a:t>
            </a:r>
            <a:r>
              <a:rPr lang="ro-RO" sz="1600" b="1" dirty="0"/>
              <a:t>512,9 </a:t>
            </a:r>
            <a:r>
              <a:rPr lang="fr-FR" sz="1600" b="1" dirty="0"/>
              <a:t>mii lei</a:t>
            </a:r>
            <a:r>
              <a:rPr lang="ro-RO" sz="1600" b="1" dirty="0"/>
              <a:t>, </a:t>
            </a:r>
            <a:r>
              <a:rPr lang="ro-RO" sz="1600" b="1" i="1" dirty="0"/>
              <a:t>inclusiv</a:t>
            </a:r>
            <a:r>
              <a:rPr lang="ro-RO" sz="1600" b="1" dirty="0"/>
              <a:t>:</a:t>
            </a:r>
            <a:endParaRPr lang="fr-FR" sz="1600" dirty="0"/>
          </a:p>
          <a:p>
            <a:r>
              <a:rPr lang="it-IT" sz="1600" b="1" dirty="0"/>
              <a:t>Cheltuieli de personal: 3</a:t>
            </a:r>
            <a:r>
              <a:rPr lang="ro-RO" sz="1600" b="1" dirty="0"/>
              <a:t>54,5 </a:t>
            </a:r>
            <a:r>
              <a:rPr lang="it-IT" sz="1600" b="1" dirty="0"/>
              <a:t>mii lei;</a:t>
            </a:r>
            <a:endParaRPr lang="it-IT" sz="1600" dirty="0"/>
          </a:p>
          <a:p>
            <a:r>
              <a:rPr lang="ro-RO" sz="1600" b="1" dirty="0"/>
              <a:t>Servicii:  101,8 mii lei;</a:t>
            </a:r>
            <a:endParaRPr lang="ro-RO" sz="1600" dirty="0"/>
          </a:p>
          <a:p>
            <a:r>
              <a:rPr lang="pt-BR" sz="1600" b="1" dirty="0"/>
              <a:t>Indemnizații pentru incapacitatea temporară de muncă: 0</a:t>
            </a:r>
            <a:r>
              <a:rPr lang="ro-RO" sz="1600" b="1" dirty="0"/>
              <a:t>,4</a:t>
            </a:r>
            <a:r>
              <a:rPr lang="pt-BR" sz="1600" b="1" dirty="0"/>
              <a:t> mii lei;</a:t>
            </a:r>
            <a:endParaRPr lang="ro-RO" sz="1600" b="1" dirty="0"/>
          </a:p>
          <a:p>
            <a:r>
              <a:rPr lang="ro-RO" sz="1600" b="1" dirty="0"/>
              <a:t>Instalarea Sistemului video de supraveghere: 12,7 mii lei;</a:t>
            </a:r>
            <a:endParaRPr lang="pt-BR" sz="1600" dirty="0"/>
          </a:p>
          <a:p>
            <a:r>
              <a:rPr lang="pt-BR" sz="1600" b="1" dirty="0"/>
              <a:t>Rechizite de birou și materiale de uz gospodăresc: </a:t>
            </a:r>
            <a:r>
              <a:rPr lang="ro-RO" sz="1600" b="1" dirty="0"/>
              <a:t>1,2</a:t>
            </a:r>
            <a:r>
              <a:rPr lang="pt-BR" sz="1600" b="1" dirty="0"/>
              <a:t> mii lei;</a:t>
            </a:r>
            <a:endParaRPr lang="pt-BR" sz="1600" dirty="0"/>
          </a:p>
          <a:p>
            <a:r>
              <a:rPr lang="it-IT" sz="1600" b="1" dirty="0"/>
              <a:t>Materiale de construcție</a:t>
            </a:r>
            <a:r>
              <a:rPr lang="ro-RO" sz="1600" b="1" dirty="0"/>
              <a:t>: 38,8 mii lei;</a:t>
            </a:r>
          </a:p>
          <a:p>
            <a:r>
              <a:rPr lang="it-IT" sz="1600" b="1" dirty="0"/>
              <a:t>Alte materiale: </a:t>
            </a:r>
            <a:r>
              <a:rPr lang="ro-RO" sz="1600" b="1" dirty="0"/>
              <a:t>3</a:t>
            </a:r>
            <a:r>
              <a:rPr lang="it-IT" sz="1600" b="1" dirty="0"/>
              <a:t>,</a:t>
            </a:r>
            <a:r>
              <a:rPr lang="ro-RO" sz="1600" b="1" dirty="0"/>
              <a:t>5</a:t>
            </a:r>
            <a:r>
              <a:rPr lang="it-IT" sz="1600" b="1" dirty="0"/>
              <a:t> mii lei (cadouri de Anul Nou, organizarea diferitor sărbători)</a:t>
            </a:r>
            <a:r>
              <a:rPr lang="ro-RO" sz="1600" b="1" dirty="0"/>
              <a:t>;</a:t>
            </a:r>
            <a:endParaRPr lang="it-IT" sz="1600" dirty="0"/>
          </a:p>
          <a:p>
            <a:r>
              <a:rPr lang="ro-RO" sz="1600" b="1" dirty="0"/>
              <a:t>Pe parcursul perioadei de referință, a fost renovat gardul, instalată rețeaua de bare din metal de întărire a peretelui din fața muzeului, 60,0 mii lei fiind donați Muzeului din partea Asociației de Economii și Împrumut „Bravicea”, președinte dna Axenia ROTARU.</a:t>
            </a:r>
          </a:p>
        </p:txBody>
      </p:sp>
      <p:pic>
        <p:nvPicPr>
          <p:cNvPr id="17410" name="Picture 2" descr="Nu este disponibilă nicio descriere pentru fotografie.">
            <a:extLst>
              <a:ext uri="{FF2B5EF4-FFF2-40B4-BE49-F238E27FC236}">
                <a16:creationId xmlns:a16="http://schemas.microsoft.com/office/drawing/2014/main" id="{6A785442-C243-4127-B77C-55A97554403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37847" y="1159061"/>
            <a:ext cx="4038600" cy="2269939"/>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Ar putea fi o imagine cu 3 persoane">
            <a:extLst>
              <a:ext uri="{FF2B5EF4-FFF2-40B4-BE49-F238E27FC236}">
                <a16:creationId xmlns:a16="http://schemas.microsoft.com/office/drawing/2014/main" id="{8766AB6E-3797-4DBF-862C-EC4805101D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081" y="3825506"/>
            <a:ext cx="3971366" cy="2646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0986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DE4F66D-54FC-4B05-B958-8B1E8EA536A9}"/>
              </a:ext>
            </a:extLst>
          </p:cNvPr>
          <p:cNvSpPr>
            <a:spLocks noGrp="1"/>
          </p:cNvSpPr>
          <p:nvPr>
            <p:ph type="title"/>
          </p:nvPr>
        </p:nvSpPr>
        <p:spPr>
          <a:xfrm>
            <a:off x="304800" y="188260"/>
            <a:ext cx="8382000" cy="601011"/>
          </a:xfrm>
          <a:solidFill>
            <a:schemeClr val="accent6">
              <a:lumMod val="20000"/>
              <a:lumOff val="80000"/>
            </a:schemeClr>
          </a:solidFill>
        </p:spPr>
        <p:txBody>
          <a:bodyPr>
            <a:normAutofit/>
          </a:bodyPr>
          <a:lstStyle/>
          <a:p>
            <a:r>
              <a:rPr lang="ro-RO" sz="2000" b="1" dirty="0"/>
              <a:t>Biblioteca Publică „George Munteanu” – 2025</a:t>
            </a:r>
          </a:p>
        </p:txBody>
      </p:sp>
      <p:sp>
        <p:nvSpPr>
          <p:cNvPr id="3" name="Substituent conținut 2">
            <a:extLst>
              <a:ext uri="{FF2B5EF4-FFF2-40B4-BE49-F238E27FC236}">
                <a16:creationId xmlns:a16="http://schemas.microsoft.com/office/drawing/2014/main" id="{0FDC6DC6-6711-45B5-B839-DB75FBE46E50}"/>
              </a:ext>
            </a:extLst>
          </p:cNvPr>
          <p:cNvSpPr>
            <a:spLocks noGrp="1"/>
          </p:cNvSpPr>
          <p:nvPr>
            <p:ph sz="half" idx="1"/>
          </p:nvPr>
        </p:nvSpPr>
        <p:spPr>
          <a:xfrm>
            <a:off x="304800" y="896472"/>
            <a:ext cx="4267200" cy="5677228"/>
          </a:xfrm>
          <a:solidFill>
            <a:schemeClr val="accent6">
              <a:lumMod val="20000"/>
              <a:lumOff val="80000"/>
            </a:schemeClr>
          </a:solidFill>
        </p:spPr>
        <p:txBody>
          <a:bodyPr>
            <a:noAutofit/>
          </a:bodyPr>
          <a:lstStyle/>
          <a:p>
            <a:pPr marL="0" indent="0" algn="ctr">
              <a:lnSpc>
                <a:spcPct val="220000"/>
              </a:lnSpc>
              <a:spcBef>
                <a:spcPts val="0"/>
              </a:spcBef>
              <a:spcAft>
                <a:spcPts val="200"/>
              </a:spcAft>
              <a:buNone/>
            </a:pPr>
            <a:r>
              <a:rPr lang="ro-RO" sz="1300" b="1" dirty="0"/>
              <a:t>Buget planificat: 356,6 mii lei </a:t>
            </a:r>
            <a:r>
              <a:rPr lang="ro-RO" sz="1300" b="1" dirty="0">
                <a:latin typeface="Roboto Condensed" panose="02000000000000000000" pitchFamily="2" charset="0"/>
                <a:ea typeface="Roboto Condensed" panose="02000000000000000000" pitchFamily="2" charset="0"/>
              </a:rPr>
              <a:t>•</a:t>
            </a:r>
            <a:r>
              <a:rPr lang="ro-RO" sz="1300" b="1" dirty="0"/>
              <a:t> </a:t>
            </a:r>
            <a:r>
              <a:rPr lang="pt-BR" sz="1300" b="1" dirty="0"/>
              <a:t>Buget executat: 3</a:t>
            </a:r>
            <a:r>
              <a:rPr lang="ro-RO" sz="1300" b="1" dirty="0"/>
              <a:t>56,2</a:t>
            </a:r>
            <a:r>
              <a:rPr lang="pt-BR" sz="1300" b="1" dirty="0"/>
              <a:t> mii lei</a:t>
            </a:r>
            <a:endParaRPr lang="pt-BR" sz="1300" dirty="0"/>
          </a:p>
          <a:p>
            <a:pPr>
              <a:lnSpc>
                <a:spcPct val="120000"/>
              </a:lnSpc>
              <a:spcBef>
                <a:spcPts val="0"/>
              </a:spcBef>
              <a:spcAft>
                <a:spcPts val="200"/>
              </a:spcAft>
              <a:buFont typeface="Arial" panose="020B0604020202020204" pitchFamily="34" charset="0"/>
              <a:buChar char="•"/>
            </a:pPr>
            <a:r>
              <a:rPr lang="ro-MD" sz="1200" b="1" dirty="0">
                <a:effectLst/>
                <a:ea typeface="Calibri" panose="020F0502020204030204" pitchFamily="34" charset="0"/>
                <a:cs typeface="Arial" panose="020B0604020202020204" pitchFamily="34" charset="0"/>
              </a:rPr>
              <a:t>La sfârșitul anului 2025, fondul de carte al bibliotecii constituia 10 295 exemplare, inclusiv ediții de referință și monografii, beletristică, literatură științifică, puse la dispoziție fără restricții spre consultare tuturor utilizatorilor.</a:t>
            </a:r>
          </a:p>
          <a:p>
            <a:pPr>
              <a:lnSpc>
                <a:spcPct val="120000"/>
              </a:lnSpc>
              <a:spcBef>
                <a:spcPts val="0"/>
              </a:spcBef>
              <a:spcAft>
                <a:spcPts val="200"/>
              </a:spcAft>
              <a:buFont typeface="Arial" panose="020B0604020202020204" pitchFamily="34" charset="0"/>
              <a:buChar char="•"/>
            </a:pPr>
            <a:r>
              <a:rPr lang="ro-RO" sz="1200" b="1" dirty="0">
                <a:ea typeface="Calibri" panose="020F0502020204030204" pitchFamily="34" charset="0"/>
                <a:cs typeface="Arial" panose="020B0604020202020204" pitchFamily="34" charset="0"/>
              </a:rPr>
              <a:t>F</a:t>
            </a:r>
            <a:r>
              <a:rPr lang="ro-RO" sz="1200" b="1" dirty="0">
                <a:effectLst/>
                <a:ea typeface="Calibri" panose="020F0502020204030204" pitchFamily="34" charset="0"/>
                <a:cs typeface="Arial" panose="020B0604020202020204" pitchFamily="34" charset="0"/>
              </a:rPr>
              <a:t>ondurile bibliotecii au fost completate cu 266 exemplare de cărți (229 titluri) în valoare de  30 878,18 lei.</a:t>
            </a:r>
          </a:p>
          <a:p>
            <a:pPr>
              <a:lnSpc>
                <a:spcPct val="120000"/>
              </a:lnSpc>
              <a:spcBef>
                <a:spcPts val="0"/>
              </a:spcBef>
              <a:spcAft>
                <a:spcPts val="200"/>
              </a:spcAft>
              <a:buFont typeface="Arial" panose="020B0604020202020204" pitchFamily="34" charset="0"/>
              <a:buChar char="•"/>
            </a:pPr>
            <a:r>
              <a:rPr lang="ro-RO" sz="1200" b="1" dirty="0">
                <a:effectLst/>
                <a:ea typeface="Calibri" panose="020F0502020204030204" pitchFamily="34" charset="0"/>
                <a:cs typeface="Arial" panose="020B0604020202020204" pitchFamily="34" charset="0"/>
              </a:rPr>
              <a:t>Biblioteca dispune de următoarea infrastructură tehnologică:</a:t>
            </a:r>
          </a:p>
          <a:p>
            <a:pPr marL="714375" indent="-352425">
              <a:lnSpc>
                <a:spcPct val="120000"/>
              </a:lnSpc>
              <a:spcBef>
                <a:spcPts val="0"/>
              </a:spcBef>
              <a:spcAft>
                <a:spcPts val="200"/>
              </a:spcAft>
              <a:buFont typeface="Wingdings" panose="05000000000000000000" pitchFamily="2" charset="2"/>
              <a:buChar char="ü"/>
            </a:pPr>
            <a:r>
              <a:rPr lang="ro-RO" sz="1200" b="1" dirty="0">
                <a:effectLst/>
                <a:ea typeface="Calibri" panose="020F0502020204030204" pitchFamily="34" charset="0"/>
                <a:cs typeface="Arial" panose="020B0604020202020204" pitchFamily="34" charset="0"/>
              </a:rPr>
              <a:t>6 computere staționare conectate la Internet;</a:t>
            </a:r>
          </a:p>
          <a:p>
            <a:pPr marL="714375" indent="-352425">
              <a:lnSpc>
                <a:spcPct val="120000"/>
              </a:lnSpc>
              <a:spcBef>
                <a:spcPts val="0"/>
              </a:spcBef>
              <a:spcAft>
                <a:spcPts val="200"/>
              </a:spcAft>
              <a:buFont typeface="Wingdings" panose="05000000000000000000" pitchFamily="2" charset="2"/>
              <a:buChar char="ü"/>
            </a:pPr>
            <a:r>
              <a:rPr lang="ro-RO" sz="1200" b="1" dirty="0">
                <a:effectLst/>
                <a:ea typeface="Calibri" panose="020F0502020204030204" pitchFamily="34" charset="0"/>
                <a:cs typeface="Arial" panose="020B0604020202020204" pitchFamily="34" charset="0"/>
              </a:rPr>
              <a:t>1 laptop pentru utilizatori și activități de instruire; </a:t>
            </a:r>
          </a:p>
          <a:p>
            <a:pPr marL="714375" indent="-352425">
              <a:lnSpc>
                <a:spcPct val="120000"/>
              </a:lnSpc>
              <a:spcBef>
                <a:spcPts val="0"/>
              </a:spcBef>
              <a:spcAft>
                <a:spcPts val="200"/>
              </a:spcAft>
              <a:buFont typeface="Wingdings" panose="05000000000000000000" pitchFamily="2" charset="2"/>
              <a:buChar char="ü"/>
            </a:pPr>
            <a:r>
              <a:rPr lang="ro-RO" sz="1200" b="1" dirty="0">
                <a:effectLst/>
                <a:ea typeface="Calibri" panose="020F0502020204030204" pitchFamily="34" charset="0"/>
                <a:cs typeface="Arial" panose="020B0604020202020204" pitchFamily="34" charset="0"/>
              </a:rPr>
              <a:t>1 unitate multifuncțională (imprimantă, copiator, scaner); </a:t>
            </a:r>
          </a:p>
          <a:p>
            <a:pPr marL="714375" indent="-352425">
              <a:lnSpc>
                <a:spcPct val="120000"/>
              </a:lnSpc>
              <a:spcBef>
                <a:spcPts val="0"/>
              </a:spcBef>
              <a:spcAft>
                <a:spcPts val="200"/>
              </a:spcAft>
              <a:buFont typeface="Wingdings" panose="05000000000000000000" pitchFamily="2" charset="2"/>
              <a:buChar char="ü"/>
            </a:pPr>
            <a:r>
              <a:rPr lang="ro-RO" sz="1200" b="1" dirty="0">
                <a:effectLst/>
                <a:ea typeface="Calibri" panose="020F0502020204030204" pitchFamily="34" charset="0"/>
                <a:cs typeface="Arial" panose="020B0604020202020204" pitchFamily="34" charset="0"/>
              </a:rPr>
              <a:t>1 proiector utilizat în activitățile educative și culturale; </a:t>
            </a:r>
          </a:p>
          <a:p>
            <a:pPr marL="714375" indent="-352425">
              <a:lnSpc>
                <a:spcPct val="120000"/>
              </a:lnSpc>
              <a:spcBef>
                <a:spcPts val="0"/>
              </a:spcBef>
              <a:spcAft>
                <a:spcPts val="200"/>
              </a:spcAft>
              <a:buFont typeface="Wingdings" panose="05000000000000000000" pitchFamily="2" charset="2"/>
              <a:buChar char="ü"/>
            </a:pPr>
            <a:r>
              <a:rPr lang="ro-RO" sz="1200" b="1" dirty="0">
                <a:effectLst/>
                <a:ea typeface="Calibri" panose="020F0502020204030204" pitchFamily="34" charset="0"/>
                <a:cs typeface="Arial" panose="020B0604020202020204" pitchFamily="34" charset="0"/>
              </a:rPr>
              <a:t>1 TV-LED</a:t>
            </a:r>
          </a:p>
          <a:p>
            <a:pPr marL="714375" indent="-352425">
              <a:lnSpc>
                <a:spcPct val="120000"/>
              </a:lnSpc>
              <a:spcBef>
                <a:spcPts val="0"/>
              </a:spcBef>
              <a:spcAft>
                <a:spcPts val="200"/>
              </a:spcAft>
              <a:buFont typeface="Wingdings" panose="05000000000000000000" pitchFamily="2" charset="2"/>
              <a:buChar char="ü"/>
            </a:pPr>
            <a:r>
              <a:rPr lang="ro-RO" sz="1200" b="1" dirty="0">
                <a:effectLst/>
                <a:ea typeface="Calibri" panose="020F0502020204030204" pitchFamily="34" charset="0"/>
                <a:cs typeface="Arial" panose="020B0604020202020204" pitchFamily="34" charset="0"/>
              </a:rPr>
              <a:t>1 aparat de fotografiat pentru documentarea evenimentelor și promovarea activităților.</a:t>
            </a:r>
          </a:p>
          <a:p>
            <a:pPr>
              <a:lnSpc>
                <a:spcPct val="120000"/>
              </a:lnSpc>
              <a:spcBef>
                <a:spcPts val="0"/>
              </a:spcBef>
              <a:spcAft>
                <a:spcPts val="200"/>
              </a:spcAft>
            </a:pPr>
            <a:r>
              <a:rPr lang="ro-RO" sz="1200" b="1" dirty="0">
                <a:effectLst/>
                <a:ea typeface="Calibri" panose="020F0502020204030204" pitchFamily="34" charset="0"/>
                <a:cs typeface="Arial" panose="020B0604020202020204" pitchFamily="34" charset="0"/>
              </a:rPr>
              <a:t>Toate echipamentele sunt conectate la rețeaua Internet, fiind utilizate pentru prestarea serviciilor publice digitale cât și pentru necesitățile bibliotecii.</a:t>
            </a:r>
            <a:endParaRPr lang="ro-RO" sz="1200" dirty="0"/>
          </a:p>
        </p:txBody>
      </p:sp>
      <p:pic>
        <p:nvPicPr>
          <p:cNvPr id="3074" name="Picture 2" descr="Ar putea fi o imagine cu 11 persoane, persoane studiind şi text">
            <a:extLst>
              <a:ext uri="{FF2B5EF4-FFF2-40B4-BE49-F238E27FC236}">
                <a16:creationId xmlns:a16="http://schemas.microsoft.com/office/drawing/2014/main" id="{7135D238-60C3-495E-B075-620D9282656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79642" y="896472"/>
            <a:ext cx="4007158" cy="26707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r putea fi o imagine cu 6 persoane, copil şi persoane studiind">
            <a:extLst>
              <a:ext uri="{FF2B5EF4-FFF2-40B4-BE49-F238E27FC236}">
                <a16:creationId xmlns:a16="http://schemas.microsoft.com/office/drawing/2014/main" id="{BAF6F283-C000-43F3-BEF1-CA7052799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9642" y="3902957"/>
            <a:ext cx="4007158" cy="2670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4508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03762073-1B76-C901-4D6C-524326F95F97}"/>
              </a:ext>
            </a:extLst>
          </p:cNvPr>
          <p:cNvSpPr>
            <a:spLocks noGrp="1"/>
          </p:cNvSpPr>
          <p:nvPr>
            <p:ph type="title"/>
          </p:nvPr>
        </p:nvSpPr>
        <p:spPr>
          <a:xfrm>
            <a:off x="654424" y="274638"/>
            <a:ext cx="8032376" cy="572479"/>
          </a:xfrm>
          <a:solidFill>
            <a:schemeClr val="accent6">
              <a:lumMod val="20000"/>
              <a:lumOff val="80000"/>
            </a:schemeClr>
          </a:solidFill>
        </p:spPr>
        <p:txBody>
          <a:bodyPr>
            <a:normAutofit/>
          </a:bodyPr>
          <a:lstStyle/>
          <a:p>
            <a:r>
              <a:rPr lang="pt-BR" sz="2200" b="1" dirty="0"/>
              <a:t>Biblioteca Publică „George Munteanu” </a:t>
            </a:r>
            <a:r>
              <a:rPr lang="ro-RO" sz="2200" b="1" dirty="0"/>
              <a:t>–</a:t>
            </a:r>
            <a:r>
              <a:rPr lang="pt-BR" sz="2200" b="1" dirty="0"/>
              <a:t> 202</a:t>
            </a:r>
            <a:r>
              <a:rPr lang="ro-RO" sz="2200" b="1" dirty="0"/>
              <a:t>5</a:t>
            </a:r>
            <a:endParaRPr lang="ro-RO" sz="2200" dirty="0"/>
          </a:p>
        </p:txBody>
      </p:sp>
      <p:sp>
        <p:nvSpPr>
          <p:cNvPr id="4" name="Substituent conținut 3">
            <a:extLst>
              <a:ext uri="{FF2B5EF4-FFF2-40B4-BE49-F238E27FC236}">
                <a16:creationId xmlns:a16="http://schemas.microsoft.com/office/drawing/2014/main" id="{EDA13E3B-3B7C-5182-92C2-266EA714EECB}"/>
              </a:ext>
            </a:extLst>
          </p:cNvPr>
          <p:cNvSpPr>
            <a:spLocks noGrp="1"/>
          </p:cNvSpPr>
          <p:nvPr>
            <p:ph sz="half" idx="2"/>
          </p:nvPr>
        </p:nvSpPr>
        <p:spPr>
          <a:xfrm>
            <a:off x="4572001" y="914400"/>
            <a:ext cx="4114800" cy="5592278"/>
          </a:xfrm>
          <a:solidFill>
            <a:schemeClr val="accent6">
              <a:lumMod val="20000"/>
              <a:lumOff val="80000"/>
            </a:schemeClr>
          </a:solidFill>
        </p:spPr>
        <p:txBody>
          <a:bodyPr>
            <a:normAutofit fontScale="92500"/>
          </a:bodyPr>
          <a:lstStyle/>
          <a:p>
            <a:pPr marL="0" indent="0" algn="ctr">
              <a:spcBef>
                <a:spcPts val="600"/>
              </a:spcBef>
              <a:spcAft>
                <a:spcPts val="600"/>
              </a:spcAft>
              <a:buNone/>
            </a:pPr>
            <a:r>
              <a:rPr lang="ro-RO" sz="1700" b="1" dirty="0">
                <a:effectLst/>
                <a:ea typeface="Calibri" panose="020F0502020204030204" pitchFamily="34" charset="0"/>
                <a:cs typeface="Arial" panose="020B0604020202020204" pitchFamily="34" charset="0"/>
              </a:rPr>
              <a:t>Rezultate și impact:</a:t>
            </a:r>
          </a:p>
          <a:p>
            <a:pPr>
              <a:lnSpc>
                <a:spcPct val="107000"/>
              </a:lnSpc>
            </a:pPr>
            <a:r>
              <a:rPr lang="ro-RO" sz="1600" b="1" dirty="0">
                <a:effectLst/>
                <a:ea typeface="Calibri" panose="020F0502020204030204" pitchFamily="34" charset="0"/>
                <a:cs typeface="Arial" panose="020B0604020202020204" pitchFamily="34" charset="0"/>
              </a:rPr>
              <a:t>Numărul total al vizitelor la bibliotecă,</a:t>
            </a:r>
            <a:br>
              <a:rPr lang="ro-RO" sz="1600" b="1" dirty="0">
                <a:effectLst/>
                <a:ea typeface="Calibri" panose="020F0502020204030204" pitchFamily="34" charset="0"/>
                <a:cs typeface="Arial" panose="020B0604020202020204" pitchFamily="34" charset="0"/>
              </a:rPr>
            </a:br>
            <a:r>
              <a:rPr lang="ro-RO" sz="1600" b="1" i="1" dirty="0">
                <a:effectLst/>
                <a:ea typeface="Calibri" panose="020F0502020204030204" pitchFamily="34" charset="0"/>
                <a:cs typeface="Arial" panose="020B0604020202020204" pitchFamily="34" charset="0"/>
              </a:rPr>
              <a:t>inclusiv</a:t>
            </a:r>
            <a:r>
              <a:rPr lang="ro-RO" sz="1600" b="1" dirty="0">
                <a:effectLst/>
                <a:ea typeface="Calibri" panose="020F0502020204030204" pitchFamily="34" charset="0"/>
                <a:cs typeface="Arial" panose="020B0604020202020204" pitchFamily="34" charset="0"/>
              </a:rPr>
              <a:t> copii: 4 576</a:t>
            </a:r>
          </a:p>
          <a:p>
            <a:pPr>
              <a:lnSpc>
                <a:spcPct val="107000"/>
              </a:lnSpc>
            </a:pPr>
            <a:r>
              <a:rPr lang="ro-RO" sz="1600" b="1" dirty="0">
                <a:effectLst/>
                <a:ea typeface="Calibri" panose="020F0502020204030204" pitchFamily="34" charset="0"/>
                <a:cs typeface="Arial" panose="020B0604020202020204" pitchFamily="34" charset="0"/>
              </a:rPr>
              <a:t>Numărul utilizatorilor activi înscriși: 627</a:t>
            </a:r>
          </a:p>
          <a:p>
            <a:pPr>
              <a:lnSpc>
                <a:spcPct val="107000"/>
              </a:lnSpc>
            </a:pPr>
            <a:r>
              <a:rPr lang="ro-RO" sz="1600" b="1" dirty="0">
                <a:effectLst/>
                <a:ea typeface="Calibri" panose="020F0502020204030204" pitchFamily="34" charset="0"/>
                <a:cs typeface="Arial" panose="020B0604020202020204" pitchFamily="34" charset="0"/>
              </a:rPr>
              <a:t>Numărul total de împrumuturi: 5 220</a:t>
            </a:r>
            <a:endParaRPr lang="ro-RO" sz="1600" b="1" dirty="0">
              <a:ea typeface="Calibri" panose="020F0502020204030204" pitchFamily="34" charset="0"/>
              <a:cs typeface="Arial" panose="020B0604020202020204" pitchFamily="34" charset="0"/>
            </a:endParaRPr>
          </a:p>
          <a:p>
            <a:pPr>
              <a:lnSpc>
                <a:spcPct val="107000"/>
              </a:lnSpc>
            </a:pPr>
            <a:r>
              <a:rPr lang="ro-RO" sz="1600" b="1" dirty="0">
                <a:effectLst/>
                <a:ea typeface="Calibri" panose="020F0502020204030204" pitchFamily="34" charset="0"/>
                <a:cs typeface="Arial" panose="020B0604020202020204" pitchFamily="34" charset="0"/>
              </a:rPr>
              <a:t>Consultații și referințe: 178</a:t>
            </a:r>
          </a:p>
          <a:p>
            <a:pPr>
              <a:lnSpc>
                <a:spcPct val="107000"/>
              </a:lnSpc>
            </a:pPr>
            <a:r>
              <a:rPr lang="ro-RO" sz="1600" b="1" dirty="0">
                <a:effectLst/>
                <a:ea typeface="Calibri" panose="020F0502020204030204" pitchFamily="34" charset="0"/>
                <a:cs typeface="Arial" panose="020B0604020202020204" pitchFamily="34" charset="0"/>
              </a:rPr>
              <a:t>Instruiri la care au participat bibliotecarii: 17</a:t>
            </a:r>
          </a:p>
          <a:p>
            <a:pPr>
              <a:lnSpc>
                <a:spcPct val="107000"/>
              </a:lnSpc>
            </a:pPr>
            <a:r>
              <a:rPr lang="ro-RO" sz="1600" b="1" dirty="0">
                <a:effectLst/>
                <a:ea typeface="Calibri" panose="020F0502020204030204" pitchFamily="34" charset="0"/>
                <a:cs typeface="Arial" panose="020B0604020202020204" pitchFamily="34" charset="0"/>
              </a:rPr>
              <a:t>Instruiri non-formale livrate de bibliotecă: 20</a:t>
            </a:r>
          </a:p>
          <a:p>
            <a:pPr>
              <a:lnSpc>
                <a:spcPct val="107000"/>
              </a:lnSpc>
            </a:pPr>
            <a:r>
              <a:rPr lang="ro-RO" sz="1600" b="1" dirty="0">
                <a:effectLst/>
                <a:ea typeface="Calibri" panose="020F0502020204030204" pitchFamily="34" charset="0"/>
                <a:cs typeface="Arial" panose="020B0604020202020204" pitchFamily="34" charset="0"/>
              </a:rPr>
              <a:t>Activități culturale, educaționale,</a:t>
            </a:r>
            <a:br>
              <a:rPr lang="ro-RO" sz="1600" b="1" dirty="0">
                <a:effectLst/>
                <a:ea typeface="Calibri" panose="020F0502020204030204" pitchFamily="34" charset="0"/>
                <a:cs typeface="Arial" panose="020B0604020202020204" pitchFamily="34" charset="0"/>
              </a:rPr>
            </a:br>
            <a:r>
              <a:rPr lang="ro-RO" sz="1600" b="1" dirty="0">
                <a:effectLst/>
                <a:ea typeface="Calibri" panose="020F0502020204030204" pitchFamily="34" charset="0"/>
                <a:cs typeface="Arial" panose="020B0604020202020204" pitchFamily="34" charset="0"/>
              </a:rPr>
              <a:t>științifice: 173</a:t>
            </a:r>
          </a:p>
          <a:p>
            <a:pPr>
              <a:lnSpc>
                <a:spcPct val="107000"/>
              </a:lnSpc>
            </a:pPr>
            <a:r>
              <a:rPr lang="ro-RO" sz="1600" b="1" dirty="0">
                <a:effectLst/>
                <a:ea typeface="Calibri" panose="020F0502020204030204" pitchFamily="34" charset="0"/>
                <a:cs typeface="Arial" panose="020B0604020202020204" pitchFamily="34" charset="0"/>
              </a:rPr>
              <a:t>Expoziții de carte: 59</a:t>
            </a:r>
          </a:p>
          <a:p>
            <a:pPr>
              <a:lnSpc>
                <a:spcPct val="107000"/>
              </a:lnSpc>
            </a:pPr>
            <a:r>
              <a:rPr lang="ro-RO" sz="1600" b="1" dirty="0">
                <a:effectLst/>
                <a:ea typeface="Calibri" panose="020F0502020204030204" pitchFamily="34" charset="0"/>
                <a:cs typeface="Arial" panose="020B0604020202020204" pitchFamily="34" charset="0"/>
              </a:rPr>
              <a:t>Vizite Internet: 1 557</a:t>
            </a:r>
          </a:p>
          <a:p>
            <a:pPr>
              <a:lnSpc>
                <a:spcPct val="107000"/>
              </a:lnSpc>
            </a:pPr>
            <a:r>
              <a:rPr lang="ro-RO" sz="1600" b="1" dirty="0">
                <a:ea typeface="Calibri" panose="020F0502020204030204" pitchFamily="34" charset="0"/>
                <a:cs typeface="Arial" panose="020B0604020202020204" pitchFamily="34" charset="0"/>
              </a:rPr>
              <a:t>U</a:t>
            </a:r>
            <a:r>
              <a:rPr lang="ro-RO" sz="1600" b="1" dirty="0">
                <a:effectLst/>
                <a:ea typeface="Calibri" panose="020F0502020204030204" pitchFamily="34" charset="0"/>
                <a:cs typeface="Arial" panose="020B0604020202020204" pitchFamily="34" charset="0"/>
              </a:rPr>
              <a:t>tilizatori instruiți în domeniul </a:t>
            </a:r>
            <a:r>
              <a:rPr lang="ro-RO" sz="1600" b="1" i="1" dirty="0">
                <a:effectLst/>
                <a:ea typeface="Calibri" panose="020F0502020204030204" pitchFamily="34" charset="0"/>
                <a:cs typeface="Arial" panose="020B0604020202020204" pitchFamily="34" charset="0"/>
              </a:rPr>
              <a:t>alfabetizării digitale</a:t>
            </a:r>
            <a:r>
              <a:rPr lang="ro-RO" sz="1600" b="1" i="1" dirty="0">
                <a:ea typeface="Calibri" panose="020F0502020204030204" pitchFamily="34" charset="0"/>
                <a:cs typeface="Arial" panose="020B0604020202020204" pitchFamily="34" charset="0"/>
              </a:rPr>
              <a:t>: </a:t>
            </a:r>
            <a:r>
              <a:rPr lang="ro-RO" sz="1600" b="1" dirty="0">
                <a:ea typeface="Calibri" panose="020F0502020204030204" pitchFamily="34" charset="0"/>
                <a:cs typeface="Arial" panose="020B0604020202020204" pitchFamily="34" charset="0"/>
              </a:rPr>
              <a:t>190</a:t>
            </a:r>
            <a:r>
              <a:rPr lang="ro-RO" sz="1600" b="1" i="1" dirty="0">
                <a:ea typeface="Calibri" panose="020F0502020204030204" pitchFamily="34" charset="0"/>
                <a:cs typeface="Arial" panose="020B0604020202020204" pitchFamily="34" charset="0"/>
              </a:rPr>
              <a:t> </a:t>
            </a:r>
            <a:r>
              <a:rPr lang="ro-RO" sz="1600" b="1" dirty="0">
                <a:effectLst/>
                <a:ea typeface="Calibri" panose="020F0502020204030204" pitchFamily="34" charset="0"/>
                <a:cs typeface="Arial" panose="020B0604020202020204" pitchFamily="34" charset="0"/>
              </a:rPr>
              <a:t>(navigare pe Internet, utilizarea poștei electronice, redactarea documentelor)</a:t>
            </a:r>
            <a:endParaRPr lang="ro-RO" sz="1600" b="1" dirty="0">
              <a:ea typeface="Calibri" panose="020F0502020204030204" pitchFamily="34" charset="0"/>
              <a:cs typeface="Arial" panose="020B0604020202020204" pitchFamily="34" charset="0"/>
            </a:endParaRPr>
          </a:p>
          <a:p>
            <a:pPr>
              <a:lnSpc>
                <a:spcPct val="107000"/>
              </a:lnSpc>
            </a:pPr>
            <a:r>
              <a:rPr lang="ro-RO" sz="1600" b="1" dirty="0">
                <a:effectLst/>
                <a:ea typeface="Calibri" panose="020F0502020204030204" pitchFamily="34" charset="0"/>
                <a:cs typeface="Arial" panose="020B0604020202020204" pitchFamily="34" charset="0"/>
              </a:rPr>
              <a:t>digitizarea și arhivarea a 2 743 fotografii</a:t>
            </a:r>
          </a:p>
          <a:p>
            <a:pPr>
              <a:lnSpc>
                <a:spcPct val="107000"/>
              </a:lnSpc>
            </a:pPr>
            <a:r>
              <a:rPr lang="ro-RO" sz="1600" b="1" dirty="0">
                <a:effectLst/>
                <a:ea typeface="Calibri" panose="020F0502020204030204" pitchFamily="34" charset="0"/>
                <a:cs typeface="Arial" panose="020B0604020202020204" pitchFamily="34" charset="0"/>
              </a:rPr>
              <a:t>filmarea și postarea a 381 video-uri</a:t>
            </a:r>
          </a:p>
          <a:p>
            <a:pPr>
              <a:lnSpc>
                <a:spcPct val="107000"/>
              </a:lnSpc>
            </a:pPr>
            <a:r>
              <a:rPr lang="ro-RO" sz="1600" b="1" dirty="0">
                <a:effectLst/>
                <a:ea typeface="Calibri" panose="020F0502020204030204" pitchFamily="34" charset="0"/>
                <a:cs typeface="Arial" panose="020B0604020202020204" pitchFamily="34" charset="0"/>
              </a:rPr>
              <a:t>crearea albumelor virtuale: 40</a:t>
            </a:r>
          </a:p>
          <a:p>
            <a:pPr>
              <a:lnSpc>
                <a:spcPct val="107000"/>
              </a:lnSpc>
            </a:pPr>
            <a:r>
              <a:rPr lang="ro-RO" sz="1600" b="1" dirty="0">
                <a:effectLst/>
                <a:ea typeface="Calibri" panose="020F0502020204030204" pitchFamily="34" charset="0"/>
                <a:cs typeface="Arial" panose="020B0604020202020204" pitchFamily="34" charset="0"/>
              </a:rPr>
              <a:t>postere create în </a:t>
            </a:r>
            <a:r>
              <a:rPr lang="ro-RO" sz="1600" b="1" dirty="0" err="1">
                <a:effectLst/>
                <a:ea typeface="Calibri" panose="020F0502020204030204" pitchFamily="34" charset="0"/>
                <a:cs typeface="Arial" panose="020B0604020202020204" pitchFamily="34" charset="0"/>
              </a:rPr>
              <a:t>Canva</a:t>
            </a:r>
            <a:r>
              <a:rPr lang="ro-RO" sz="1600" b="1" dirty="0">
                <a:effectLst/>
                <a:ea typeface="Calibri" panose="020F0502020204030204" pitchFamily="34" charset="0"/>
                <a:cs typeface="Arial" panose="020B0604020202020204" pitchFamily="34" charset="0"/>
              </a:rPr>
              <a:t>: 43</a:t>
            </a:r>
            <a:endParaRPr lang="ro-RO" dirty="0"/>
          </a:p>
        </p:txBody>
      </p:sp>
      <p:pic>
        <p:nvPicPr>
          <p:cNvPr id="4098" name="Picture 2" descr="Ar putea fi o imagine cu 8 persoane, persoane studiind, carte, masă şi text care spune „ANUL LEMINESCU EM ESTE Ε 2025 に CAMPANIE IMPOTR FORMA ATRERFALSE STENDIN TEMATREFALSE N ALSE INSALS o OASE HAS ব8”">
            <a:extLst>
              <a:ext uri="{FF2B5EF4-FFF2-40B4-BE49-F238E27FC236}">
                <a16:creationId xmlns:a16="http://schemas.microsoft.com/office/drawing/2014/main" id="{C6FF5FFE-BDDD-4F8A-9AA7-B02F2E5E497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42682" y="3740524"/>
            <a:ext cx="3433854" cy="25753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u este disponibilă nicio descriere pentru fotografie.">
            <a:extLst>
              <a:ext uri="{FF2B5EF4-FFF2-40B4-BE49-F238E27FC236}">
                <a16:creationId xmlns:a16="http://schemas.microsoft.com/office/drawing/2014/main" id="{EE7BCFC1-EFBD-4550-BFDC-9FF0DB242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682" y="1006126"/>
            <a:ext cx="3420738" cy="2575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7807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390C0348-F26A-7E6C-29C6-6EA5E606FADF}"/>
              </a:ext>
            </a:extLst>
          </p:cNvPr>
          <p:cNvSpPr>
            <a:spLocks noGrp="1"/>
          </p:cNvSpPr>
          <p:nvPr>
            <p:ph type="title"/>
          </p:nvPr>
        </p:nvSpPr>
        <p:spPr>
          <a:xfrm>
            <a:off x="268941" y="134471"/>
            <a:ext cx="8543365" cy="656104"/>
          </a:xfrm>
          <a:solidFill>
            <a:schemeClr val="accent6">
              <a:lumMod val="20000"/>
              <a:lumOff val="80000"/>
            </a:schemeClr>
          </a:solidFill>
        </p:spPr>
        <p:txBody>
          <a:bodyPr>
            <a:normAutofit/>
          </a:bodyPr>
          <a:lstStyle/>
          <a:p>
            <a:r>
              <a:rPr lang="ro-RO" sz="2400" b="1" dirty="0">
                <a:latin typeface="+mn-lt"/>
              </a:rPr>
              <a:t>Biblioteca publică – servicii și activități în 2025</a:t>
            </a:r>
          </a:p>
        </p:txBody>
      </p:sp>
      <p:sp>
        <p:nvSpPr>
          <p:cNvPr id="3" name="Substituent conținut 2">
            <a:extLst>
              <a:ext uri="{FF2B5EF4-FFF2-40B4-BE49-F238E27FC236}">
                <a16:creationId xmlns:a16="http://schemas.microsoft.com/office/drawing/2014/main" id="{9C9D6B38-3395-F0B8-4F3F-09519B00BF72}"/>
              </a:ext>
            </a:extLst>
          </p:cNvPr>
          <p:cNvSpPr>
            <a:spLocks noGrp="1"/>
          </p:cNvSpPr>
          <p:nvPr>
            <p:ph sz="half" idx="1"/>
          </p:nvPr>
        </p:nvSpPr>
        <p:spPr>
          <a:xfrm>
            <a:off x="268941" y="876300"/>
            <a:ext cx="4563035" cy="5847228"/>
          </a:xfrm>
          <a:solidFill>
            <a:schemeClr val="accent6">
              <a:lumMod val="20000"/>
              <a:lumOff val="80000"/>
            </a:schemeClr>
          </a:solidFill>
        </p:spPr>
        <p:txBody>
          <a:bodyPr anchor="ctr">
            <a:noAutofit/>
          </a:bodyPr>
          <a:lstStyle/>
          <a:p>
            <a:pPr>
              <a:spcBef>
                <a:spcPts val="0"/>
              </a:spcBef>
              <a:spcAft>
                <a:spcPts val="200"/>
              </a:spcAft>
            </a:pPr>
            <a:r>
              <a:rPr lang="ro-RO" sz="1300" b="1" dirty="0"/>
              <a:t>Pe lângă cele peste 20 de servicii tradiționale, biblioteca a oferit în anul 2025 următoarele servicii moderne:</a:t>
            </a:r>
            <a:br>
              <a:rPr lang="ro-RO" sz="1300" b="1" dirty="0"/>
            </a:br>
            <a:r>
              <a:rPr lang="ro-RO" sz="1300" b="1" dirty="0"/>
              <a:t>„Curierul de Bravicea”, „Descoperă Europa în bibliotecă”, „Școala Altfel”, „Servicii publice electronice pentru cetățeni”, „Istoria locală”, „Tehnologii informaționale pentru fiecare”, „Clubul Femeilor”, „Ora poveștilor”, „Grădinărim cu drag”, „Difuzarea selectivă a informațiilor”, „Biblioteca – atelier de scriere a proiectelor comunitare”, „Stop abuzului sexual asupra copiilor”.</a:t>
            </a:r>
          </a:p>
          <a:p>
            <a:pPr>
              <a:spcBef>
                <a:spcPts val="0"/>
              </a:spcBef>
              <a:spcAft>
                <a:spcPts val="200"/>
              </a:spcAft>
            </a:pPr>
            <a:r>
              <a:rPr lang="ro-RO" sz="1300" b="1" dirty="0"/>
              <a:t>Biblioteca a participat la Campania Națională de promovare a lecturii „Să citim împreună!”, ediția a XIV-a, 2025, organizând activitatea „Descoperim tradițiile populare prin cartea lui Andrei PROHIN „Calendarul tradițiilor populare pentru copii”, în parteneriat cu Gimnaziul „Ștefan cel Mare”, Muzeul Satului și Școala de Arte Bravicea.</a:t>
            </a:r>
          </a:p>
          <a:p>
            <a:pPr>
              <a:spcBef>
                <a:spcPts val="0"/>
              </a:spcBef>
              <a:spcAft>
                <a:spcPts val="200"/>
              </a:spcAft>
            </a:pPr>
            <a:r>
              <a:rPr lang="ro-RO" sz="1300" b="1" dirty="0"/>
              <a:t>Biblioteca contribuie la promovarea educației, oferind acces la resurse educaționale pentru elevi, studenți, adulți, susține cultura și tradițiile locale, prin păstrarea și promovarea patrimoniului cultural, sprijină integrarea digitală, ajutând comunitatea să acceseze tehnologia și să-și dezvolte competențele digitale.</a:t>
            </a:r>
          </a:p>
          <a:p>
            <a:pPr>
              <a:spcBef>
                <a:spcPts val="0"/>
              </a:spcBef>
              <a:spcAft>
                <a:spcPts val="200"/>
              </a:spcAft>
            </a:pPr>
            <a:r>
              <a:rPr lang="ro-RO" sz="1300" b="1" dirty="0"/>
              <a:t>Biblioteca promovează instituția și comunitatea prin intermediul rețelelor de socializare, administrând două pagini active pe Facebook:</a:t>
            </a:r>
          </a:p>
          <a:p>
            <a:pPr marL="714375">
              <a:spcBef>
                <a:spcPts val="0"/>
              </a:spcBef>
              <a:spcAft>
                <a:spcPts val="200"/>
              </a:spcAft>
              <a:buFont typeface="Wingdings" panose="05000000000000000000" pitchFamily="2" charset="2"/>
              <a:buChar char="ü"/>
            </a:pPr>
            <a:r>
              <a:rPr lang="ro-RO" sz="1300" b="1" dirty="0">
                <a:hlinkClick r:id="rId2"/>
              </a:rPr>
              <a:t>Biblioteca Publică „George Munteanu”, Bravicea</a:t>
            </a:r>
            <a:br>
              <a:rPr lang="ro-RO" sz="1300" b="1" dirty="0"/>
            </a:br>
            <a:r>
              <a:rPr lang="ro-RO" sz="1300" b="1" dirty="0"/>
              <a:t> 1 543 urmăritori, 11 632 vizite și 334 098 vizualizări</a:t>
            </a:r>
          </a:p>
          <a:p>
            <a:pPr marL="714375">
              <a:spcBef>
                <a:spcPts val="0"/>
              </a:spcBef>
              <a:spcAft>
                <a:spcPts val="200"/>
              </a:spcAft>
              <a:buFont typeface="Wingdings" panose="05000000000000000000" pitchFamily="2" charset="2"/>
              <a:buChar char="ü"/>
            </a:pPr>
            <a:r>
              <a:rPr lang="ro-RO" sz="1300" b="1" dirty="0">
                <a:hlinkClick r:id="rId3"/>
              </a:rPr>
              <a:t>Curierul de Bravicea</a:t>
            </a:r>
            <a:br>
              <a:rPr lang="ro-RO" sz="1300" b="1" dirty="0"/>
            </a:br>
            <a:r>
              <a:rPr lang="ro-RO" sz="1300" b="1" dirty="0"/>
              <a:t>2 286 urmăritori, 36 400 vizite și 1 275 233 vizualizări</a:t>
            </a:r>
            <a:endParaRPr lang="ro-RO" sz="1300" dirty="0"/>
          </a:p>
        </p:txBody>
      </p:sp>
      <p:sp>
        <p:nvSpPr>
          <p:cNvPr id="4" name="Substituent conținut 3">
            <a:extLst>
              <a:ext uri="{FF2B5EF4-FFF2-40B4-BE49-F238E27FC236}">
                <a16:creationId xmlns:a16="http://schemas.microsoft.com/office/drawing/2014/main" id="{8E9297BA-2B7B-F5C4-3B17-428A3806BE6D}"/>
              </a:ext>
            </a:extLst>
          </p:cNvPr>
          <p:cNvSpPr>
            <a:spLocks noGrp="1"/>
          </p:cNvSpPr>
          <p:nvPr>
            <p:ph sz="half" idx="2"/>
          </p:nvPr>
        </p:nvSpPr>
        <p:spPr>
          <a:xfrm>
            <a:off x="5057775" y="876300"/>
            <a:ext cx="3754531" cy="3359524"/>
          </a:xfrm>
          <a:solidFill>
            <a:schemeClr val="accent6">
              <a:lumMod val="20000"/>
              <a:lumOff val="80000"/>
            </a:schemeClr>
          </a:solidFill>
        </p:spPr>
        <p:txBody>
          <a:bodyPr>
            <a:normAutofit fontScale="25000" lnSpcReduction="20000"/>
          </a:bodyPr>
          <a:lstStyle/>
          <a:p>
            <a:pPr marL="0" indent="0">
              <a:buNone/>
            </a:pPr>
            <a:endParaRPr lang="ro-RO" b="1" dirty="0"/>
          </a:p>
          <a:p>
            <a:r>
              <a:rPr lang="fr-FR" sz="5600" b="1" dirty="0"/>
              <a:t>Au </a:t>
            </a:r>
            <a:r>
              <a:rPr lang="ro-RO" sz="5600" b="1" dirty="0"/>
              <a:t>fost efectuate cheltuieli</a:t>
            </a:r>
            <a:r>
              <a:rPr lang="fr-FR" sz="5600" b="1" dirty="0"/>
              <a:t> </a:t>
            </a:r>
            <a:r>
              <a:rPr lang="ro-RO" sz="5600" b="1" dirty="0"/>
              <a:t>î</a:t>
            </a:r>
            <a:r>
              <a:rPr lang="fr-FR" sz="5600" b="1" dirty="0"/>
              <a:t>n </a:t>
            </a:r>
            <a:r>
              <a:rPr lang="ro-RO" sz="5600" b="1" dirty="0"/>
              <a:t>sumă </a:t>
            </a:r>
            <a:r>
              <a:rPr lang="fr-FR" sz="5600" b="1" dirty="0"/>
              <a:t>de 3</a:t>
            </a:r>
            <a:r>
              <a:rPr lang="ro-RO" sz="5600" b="1" dirty="0"/>
              <a:t>56,2</a:t>
            </a:r>
            <a:r>
              <a:rPr lang="fr-FR" sz="5600" b="1" dirty="0"/>
              <a:t> mii lei, </a:t>
            </a:r>
            <a:r>
              <a:rPr lang="ro-RO" sz="5600" b="1" i="1" dirty="0"/>
              <a:t>inclusiv</a:t>
            </a:r>
            <a:r>
              <a:rPr lang="fr-FR" sz="5600" b="1" dirty="0"/>
              <a:t>:</a:t>
            </a:r>
            <a:endParaRPr lang="fr-FR" sz="5600" dirty="0"/>
          </a:p>
          <a:p>
            <a:pPr>
              <a:buFont typeface="Wingdings" panose="05000000000000000000" pitchFamily="2" charset="2"/>
              <a:buChar char="ü"/>
            </a:pPr>
            <a:r>
              <a:rPr lang="it-IT" sz="5600" b="1" dirty="0"/>
              <a:t>Cheltuieli de personal: 26</a:t>
            </a:r>
            <a:r>
              <a:rPr lang="ro-RO" sz="5600" b="1" dirty="0"/>
              <a:t>1</a:t>
            </a:r>
            <a:r>
              <a:rPr lang="it-IT" sz="5600" b="1" dirty="0"/>
              <a:t>,</a:t>
            </a:r>
            <a:r>
              <a:rPr lang="ro-RO" sz="5600" b="1" dirty="0"/>
              <a:t>1</a:t>
            </a:r>
            <a:r>
              <a:rPr lang="it-IT" sz="5600" b="1" dirty="0"/>
              <a:t> mii lei;</a:t>
            </a:r>
            <a:endParaRPr lang="it-IT" sz="5600" dirty="0"/>
          </a:p>
          <a:p>
            <a:pPr>
              <a:buFont typeface="Wingdings" panose="05000000000000000000" pitchFamily="2" charset="2"/>
              <a:buChar char="ü"/>
            </a:pPr>
            <a:r>
              <a:rPr lang="ro-RO" sz="5600" b="1" dirty="0"/>
              <a:t>Servicii: 32,8 mii lei; (energie electrică, gaze, telefonie fixă, internet)</a:t>
            </a:r>
            <a:endParaRPr lang="ro-RO" sz="5600" dirty="0"/>
          </a:p>
          <a:p>
            <a:pPr>
              <a:buFont typeface="Wingdings" panose="05000000000000000000" pitchFamily="2" charset="2"/>
              <a:buChar char="ü"/>
            </a:pPr>
            <a:r>
              <a:rPr lang="pt-BR" sz="5600" b="1" dirty="0"/>
              <a:t>Indemnizații pentru incapacitatea temporară de muncă: </a:t>
            </a:r>
            <a:r>
              <a:rPr lang="ro-RO" sz="5600" b="1" dirty="0"/>
              <a:t>2</a:t>
            </a:r>
            <a:r>
              <a:rPr lang="pt-BR" sz="5600" b="1" dirty="0"/>
              <a:t>,</a:t>
            </a:r>
            <a:r>
              <a:rPr lang="ro-RO" sz="5600" b="1" dirty="0"/>
              <a:t>3</a:t>
            </a:r>
            <a:r>
              <a:rPr lang="pt-BR" sz="5600" b="1" dirty="0"/>
              <a:t> mii lei; </a:t>
            </a:r>
            <a:endParaRPr lang="ro-RO" sz="5600" b="1" dirty="0"/>
          </a:p>
          <a:p>
            <a:pPr>
              <a:buFont typeface="Wingdings" panose="05000000000000000000" pitchFamily="2" charset="2"/>
              <a:buChar char="ü"/>
            </a:pPr>
            <a:r>
              <a:rPr lang="ro-RO" sz="5600" b="1" dirty="0"/>
              <a:t>TV led: 12,5 mii lei</a:t>
            </a:r>
          </a:p>
          <a:p>
            <a:pPr>
              <a:buFont typeface="Wingdings" panose="05000000000000000000" pitchFamily="2" charset="2"/>
              <a:buChar char="ü"/>
            </a:pPr>
            <a:r>
              <a:rPr lang="ro-RO" sz="5600" b="1" dirty="0"/>
              <a:t>Rafturi pentru cărți: 22,5 mii lei;</a:t>
            </a:r>
            <a:endParaRPr lang="pt-BR" sz="5600" dirty="0"/>
          </a:p>
          <a:p>
            <a:pPr>
              <a:buFont typeface="Wingdings" panose="05000000000000000000" pitchFamily="2" charset="2"/>
              <a:buChar char="ü"/>
            </a:pPr>
            <a:r>
              <a:rPr lang="ro-RO" sz="5600" b="1" dirty="0"/>
              <a:t>Achiziții cărți (APL):  11,9 mii lei;</a:t>
            </a:r>
            <a:endParaRPr lang="ro-RO" sz="5600" dirty="0"/>
          </a:p>
          <a:p>
            <a:pPr>
              <a:buFont typeface="Wingdings" panose="05000000000000000000" pitchFamily="2" charset="2"/>
              <a:buChar char="ü"/>
            </a:pPr>
            <a:r>
              <a:rPr lang="pt-BR" sz="5600" b="1" dirty="0"/>
              <a:t>Rechizite de birou și materiale de uz gospodăresc: </a:t>
            </a:r>
            <a:r>
              <a:rPr lang="ro-RO" sz="5600" b="1" dirty="0"/>
              <a:t>2</a:t>
            </a:r>
            <a:r>
              <a:rPr lang="pt-BR" sz="5600" b="1" dirty="0"/>
              <a:t>,9 mii lei;</a:t>
            </a:r>
            <a:endParaRPr lang="pt-BR" sz="5600" dirty="0"/>
          </a:p>
          <a:p>
            <a:pPr>
              <a:buFont typeface="Wingdings" panose="05000000000000000000" pitchFamily="2" charset="2"/>
              <a:buChar char="ü"/>
            </a:pPr>
            <a:r>
              <a:rPr lang="ro-RO" sz="5600" b="1" dirty="0"/>
              <a:t>Materiale de construcție: 0,7 mii lei;</a:t>
            </a:r>
            <a:endParaRPr lang="ro-RO" sz="5600" dirty="0"/>
          </a:p>
          <a:p>
            <a:pPr>
              <a:buFont typeface="Wingdings" panose="05000000000000000000" pitchFamily="2" charset="2"/>
              <a:buChar char="ü"/>
            </a:pPr>
            <a:r>
              <a:rPr lang="it-IT" sz="5600" b="1" dirty="0"/>
              <a:t>Alte materiale: </a:t>
            </a:r>
            <a:r>
              <a:rPr lang="ro-RO" sz="5600" b="1" dirty="0"/>
              <a:t>9</a:t>
            </a:r>
            <a:r>
              <a:rPr lang="it-IT" sz="5600" b="1" dirty="0"/>
              <a:t>,</a:t>
            </a:r>
            <a:r>
              <a:rPr lang="ro-RO" sz="5600" b="1" dirty="0"/>
              <a:t>5</a:t>
            </a:r>
            <a:r>
              <a:rPr lang="it-IT" sz="5600" b="1" dirty="0"/>
              <a:t> mii lei (piese </a:t>
            </a:r>
            <a:r>
              <a:rPr lang="ro-RO" sz="5600" b="1" dirty="0"/>
              <a:t>computer</a:t>
            </a:r>
            <a:r>
              <a:rPr lang="it-IT" sz="5600" b="1" dirty="0"/>
              <a:t>, cadouri Anul Nou, organizare </a:t>
            </a:r>
            <a:r>
              <a:rPr lang="ro-RO" sz="5600" b="1" dirty="0"/>
              <a:t>serbări</a:t>
            </a:r>
            <a:r>
              <a:rPr lang="it-IT" sz="5600" b="1" dirty="0"/>
              <a:t>)</a:t>
            </a:r>
            <a:endParaRPr lang="it-IT" sz="5600" dirty="0"/>
          </a:p>
          <a:p>
            <a:endParaRPr lang="ro-RO" dirty="0"/>
          </a:p>
        </p:txBody>
      </p:sp>
      <p:pic>
        <p:nvPicPr>
          <p:cNvPr id="5122" name="Picture 2" descr="Nu este disponibilă nicio descriere pentru fotografie.">
            <a:extLst>
              <a:ext uri="{FF2B5EF4-FFF2-40B4-BE49-F238E27FC236}">
                <a16:creationId xmlns:a16="http://schemas.microsoft.com/office/drawing/2014/main" id="{3292CE99-7E7F-4F3F-9D4F-276BC95DAF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8569" y="4321549"/>
            <a:ext cx="2357718" cy="2357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668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E0E91F68-1F5D-6D34-68E5-3E19A799BCB4}"/>
              </a:ext>
            </a:extLst>
          </p:cNvPr>
          <p:cNvSpPr>
            <a:spLocks noGrp="1"/>
          </p:cNvSpPr>
          <p:nvPr>
            <p:ph type="title"/>
          </p:nvPr>
        </p:nvSpPr>
        <p:spPr>
          <a:xfrm>
            <a:off x="224118" y="161925"/>
            <a:ext cx="8519832" cy="546274"/>
          </a:xfrm>
          <a:solidFill>
            <a:schemeClr val="bg1">
              <a:lumMod val="95000"/>
            </a:schemeClr>
          </a:solidFill>
        </p:spPr>
        <p:txBody>
          <a:bodyPr>
            <a:normAutofit/>
          </a:bodyPr>
          <a:lstStyle/>
          <a:p>
            <a:r>
              <a:rPr lang="ro-RO" sz="2000" b="1" dirty="0">
                <a:latin typeface="+mn-lt"/>
              </a:rPr>
              <a:t>Evenimente comunitare-2025</a:t>
            </a:r>
          </a:p>
        </p:txBody>
      </p:sp>
      <p:sp>
        <p:nvSpPr>
          <p:cNvPr id="3" name="Substituent conținut 2">
            <a:extLst>
              <a:ext uri="{FF2B5EF4-FFF2-40B4-BE49-F238E27FC236}">
                <a16:creationId xmlns:a16="http://schemas.microsoft.com/office/drawing/2014/main" id="{6233C2A3-881E-7AE9-E765-E8C6A8FC4E14}"/>
              </a:ext>
            </a:extLst>
          </p:cNvPr>
          <p:cNvSpPr>
            <a:spLocks noGrp="1"/>
          </p:cNvSpPr>
          <p:nvPr>
            <p:ph sz="half" idx="1"/>
          </p:nvPr>
        </p:nvSpPr>
        <p:spPr>
          <a:xfrm>
            <a:off x="224118" y="815788"/>
            <a:ext cx="4370932" cy="5629836"/>
          </a:xfrm>
          <a:solidFill>
            <a:schemeClr val="bg1">
              <a:lumMod val="95000"/>
            </a:schemeClr>
          </a:solidFill>
        </p:spPr>
        <p:txBody>
          <a:bodyPr>
            <a:noAutofit/>
          </a:bodyPr>
          <a:lstStyle/>
          <a:p>
            <a:r>
              <a:rPr lang="ro-RO" sz="1400" b="1" dirty="0"/>
              <a:t>Bravicea a comemorat la 1 martie 2025, participanții la Războiul din Afganistan, Conflictul armat de pe Nistru, accidentul nuclear de la Cernobîl. La acțiunea de comemorare au fost prezenți participanți la acțiunile militare, funcționari și consilieri locali, elevi, membri ai comunității. </a:t>
            </a:r>
            <a:endParaRPr lang="ro-RO" sz="1400" dirty="0"/>
          </a:p>
          <a:p>
            <a:r>
              <a:rPr lang="ro-RO" sz="1400" b="1" dirty="0"/>
              <a:t>La 9 martie 2025, copii și adulți, adunați la Centrul Cultural Bravicea au adus omagiu FEMEII în cadrul activității literar-muzicale „Femeia-izvorul vieții”.</a:t>
            </a:r>
            <a:endParaRPr lang="ro-RO" sz="1400" dirty="0"/>
          </a:p>
          <a:p>
            <a:r>
              <a:rPr lang="ro-RO" sz="1400" b="1" dirty="0"/>
              <a:t>Primarul satului Bravicea, Alexei ZATIC a felicitat doamnele cu ocazia Zilei Internaționale a FEMEII, iar la prezentarea activității și-au dat concursul reprezentanți ai administrației publice locale, Grădiniței și Gimnaziului, Centrului Cultural, Muzeului Satului, Bibliotecii Publice „George Munteanu”, Școlii de Arte Bravicea. </a:t>
            </a:r>
          </a:p>
          <a:p>
            <a:r>
              <a:rPr lang="ro-RO" sz="1400" b="1" dirty="0"/>
              <a:t>În cadrul activității culturale a fost vernisată o expoziție de mărțișoare din colecția muzeului din comunitate. </a:t>
            </a:r>
          </a:p>
          <a:p>
            <a:r>
              <a:rPr lang="ro-RO" sz="1400" b="1" dirty="0"/>
              <a:t>APL Bravicea a acordat cadouri doamnelor, acestea fiind oferite prin intermediul pompierilor-voluntari, serviciu public al Primăriei Bravicea.  </a:t>
            </a:r>
            <a:endParaRPr lang="ro-RO" sz="1400" dirty="0"/>
          </a:p>
          <a:p>
            <a:pPr marL="0" indent="0">
              <a:buNone/>
            </a:pPr>
            <a:r>
              <a:rPr lang="ro-RO" sz="1200" i="1" dirty="0">
                <a:hlinkClick r:id="rId2"/>
              </a:rPr>
              <a:t>https://www.facebook.com/media/set/?set=a.1179733510713886&amp;type=3</a:t>
            </a:r>
            <a:endParaRPr lang="ro-RO" sz="1200" i="1" dirty="0"/>
          </a:p>
        </p:txBody>
      </p:sp>
      <p:pic>
        <p:nvPicPr>
          <p:cNvPr id="1028" name="Picture 4" descr="Ar putea fi o imagine cu 7 persoane, vioară, acordeon, boxă, clarinet şi text">
            <a:extLst>
              <a:ext uri="{FF2B5EF4-FFF2-40B4-BE49-F238E27FC236}">
                <a16:creationId xmlns:a16="http://schemas.microsoft.com/office/drawing/2014/main" id="{571A0E39-00E2-4A98-A65C-7D9BF1773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2016" y="3654810"/>
            <a:ext cx="3339927" cy="2226038"/>
          </a:xfrm>
          <a:prstGeom prst="rect">
            <a:avLst/>
          </a:prstGeom>
          <a:noFill/>
          <a:extLst>
            <a:ext uri="{909E8E84-426E-40DD-AFC4-6F175D3DCCD1}">
              <a14:hiddenFill xmlns:a14="http://schemas.microsoft.com/office/drawing/2010/main">
                <a:solidFill>
                  <a:srgbClr val="FFFFFF"/>
                </a:solidFill>
              </a14:hiddenFill>
            </a:ext>
          </a:extLst>
        </p:spPr>
      </p:pic>
      <p:sp>
        <p:nvSpPr>
          <p:cNvPr id="4" name="Substituent conținut 3">
            <a:extLst>
              <a:ext uri="{FF2B5EF4-FFF2-40B4-BE49-F238E27FC236}">
                <a16:creationId xmlns:a16="http://schemas.microsoft.com/office/drawing/2014/main" id="{027265E1-941A-4B9B-97A0-37B83CAADD3A}"/>
              </a:ext>
            </a:extLst>
          </p:cNvPr>
          <p:cNvSpPr>
            <a:spLocks noGrp="1"/>
          </p:cNvSpPr>
          <p:nvPr>
            <p:ph sz="half" idx="2"/>
          </p:nvPr>
        </p:nvSpPr>
        <p:spPr>
          <a:xfrm>
            <a:off x="4979256" y="815789"/>
            <a:ext cx="3764694" cy="5629835"/>
          </a:xfrm>
        </p:spPr>
        <p:txBody>
          <a:bodyPr>
            <a:normAutofit/>
          </a:bodyPr>
          <a:lstStyle/>
          <a:p>
            <a:endParaRPr lang="ro-RO" dirty="0"/>
          </a:p>
        </p:txBody>
      </p:sp>
      <p:pic>
        <p:nvPicPr>
          <p:cNvPr id="7" name="Picture 2" descr="Ar putea fi o imagine cu 10 persoane">
            <a:extLst>
              <a:ext uri="{FF2B5EF4-FFF2-40B4-BE49-F238E27FC236}">
                <a16:creationId xmlns:a16="http://schemas.microsoft.com/office/drawing/2014/main" id="{9B0FB5DC-67A1-4B62-BBFE-C3F7B3D481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0959" y="815788"/>
            <a:ext cx="3772991" cy="2731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3549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FD06D8BD-D778-C0F0-F8AC-FD96EF13B938}"/>
              </a:ext>
            </a:extLst>
          </p:cNvPr>
          <p:cNvSpPr>
            <a:spLocks noGrp="1"/>
          </p:cNvSpPr>
          <p:nvPr>
            <p:ph type="title"/>
          </p:nvPr>
        </p:nvSpPr>
        <p:spPr>
          <a:xfrm>
            <a:off x="517986" y="274639"/>
            <a:ext cx="8168813" cy="458786"/>
          </a:xfrm>
          <a:solidFill>
            <a:schemeClr val="accent3">
              <a:lumMod val="20000"/>
              <a:lumOff val="80000"/>
            </a:schemeClr>
          </a:solidFill>
        </p:spPr>
        <p:txBody>
          <a:bodyPr>
            <a:normAutofit/>
          </a:bodyPr>
          <a:lstStyle/>
          <a:p>
            <a:r>
              <a:rPr lang="ro-RO" sz="2200" b="1" dirty="0"/>
              <a:t>Activități culturale </a:t>
            </a:r>
            <a:r>
              <a:rPr lang="ro-RO" sz="2200" b="1" dirty="0">
                <a:latin typeface="+mn-lt"/>
              </a:rPr>
              <a:t>– 2025</a:t>
            </a:r>
            <a:endParaRPr lang="ro-RO" sz="2200" dirty="0"/>
          </a:p>
        </p:txBody>
      </p:sp>
      <p:sp>
        <p:nvSpPr>
          <p:cNvPr id="4" name="Substituent conținut 3">
            <a:extLst>
              <a:ext uri="{FF2B5EF4-FFF2-40B4-BE49-F238E27FC236}">
                <a16:creationId xmlns:a16="http://schemas.microsoft.com/office/drawing/2014/main" id="{3B5C98F3-402A-8666-D105-8B0700C21EF0}"/>
              </a:ext>
            </a:extLst>
          </p:cNvPr>
          <p:cNvSpPr>
            <a:spLocks noGrp="1"/>
          </p:cNvSpPr>
          <p:nvPr>
            <p:ph sz="half" idx="2"/>
          </p:nvPr>
        </p:nvSpPr>
        <p:spPr>
          <a:xfrm>
            <a:off x="4086225" y="824753"/>
            <a:ext cx="4705350" cy="5890372"/>
          </a:xfrm>
          <a:solidFill>
            <a:schemeClr val="accent3">
              <a:lumMod val="20000"/>
              <a:lumOff val="80000"/>
            </a:schemeClr>
          </a:solidFill>
        </p:spPr>
        <p:txBody>
          <a:bodyPr>
            <a:noAutofit/>
          </a:bodyPr>
          <a:lstStyle/>
          <a:p>
            <a:pPr>
              <a:spcBef>
                <a:spcPts val="0"/>
              </a:spcBef>
              <a:spcAft>
                <a:spcPts val="200"/>
              </a:spcAft>
            </a:pPr>
            <a:r>
              <a:rPr lang="ro-RO" sz="1250" b="1" dirty="0"/>
              <a:t>La data de 1 iunie 2025, în satul Bravicea, la Teatrul Verde de la Stadion, a fost organizat evenimentul cultural-artistic dedicat Zilei Internaționale a Copilului, având organizator Primăria Bravicea.</a:t>
            </a:r>
          </a:p>
          <a:p>
            <a:pPr>
              <a:spcBef>
                <a:spcPts val="0"/>
              </a:spcBef>
              <a:spcAft>
                <a:spcPts val="200"/>
              </a:spcAft>
            </a:pPr>
            <a:r>
              <a:rPr lang="ro-RO" sz="1250" b="1" dirty="0"/>
              <a:t>Evenimentul a reunit copii, părinți, profesori și membri ai comunității într-o atmosferă de sărbătoare. Programul artistic a inclus momente de muzică, dans și recitaluri, prezentate de către copiii de la Grădinița Bravicea, elevii Școlii de Arte Bravicea și ai filialei Răciula, precum și artiști amatori din cadrul Centrului Cultural Bravicea.</a:t>
            </a:r>
          </a:p>
          <a:p>
            <a:pPr>
              <a:spcBef>
                <a:spcPts val="0"/>
              </a:spcBef>
              <a:spcAft>
                <a:spcPts val="200"/>
              </a:spcAft>
            </a:pPr>
            <a:r>
              <a:rPr lang="ro-RO" sz="1250" b="1" dirty="0"/>
              <a:t>În cadrul evenimentului a fost organizată o expoziție de pictură, unde copiii și tinerii talentați și-au prezentat lucrările, demonstrând imaginație, creativitate și aptitudini artistice.</a:t>
            </a:r>
          </a:p>
          <a:p>
            <a:pPr>
              <a:spcBef>
                <a:spcPts val="0"/>
              </a:spcBef>
              <a:spcAft>
                <a:spcPts val="200"/>
              </a:spcAft>
            </a:pPr>
            <a:r>
              <a:rPr lang="ro-RO" sz="1250" b="1" dirty="0"/>
              <a:t>În semn de apreciere pentru contribuția adusă la dezvoltarea și promovarea artei în rândul copiilor, profesorii Școlii de Arte au fost menționați cu diplome de apreciere oferite de Primăria Bravicea.</a:t>
            </a:r>
          </a:p>
          <a:p>
            <a:pPr>
              <a:spcBef>
                <a:spcPts val="0"/>
              </a:spcBef>
              <a:spcAft>
                <a:spcPts val="200"/>
              </a:spcAft>
            </a:pPr>
            <a:r>
              <a:rPr lang="ro-RO" sz="1250" b="1" dirty="0"/>
              <a:t>Primăria Bravicea a oferit copiilor înghețată, gest care a contribuit la crearea unei atmosfere plăcute și festive.</a:t>
            </a:r>
          </a:p>
          <a:p>
            <a:pPr>
              <a:spcBef>
                <a:spcPts val="0"/>
              </a:spcBef>
              <a:spcAft>
                <a:spcPts val="200"/>
              </a:spcAft>
            </a:pPr>
            <a:r>
              <a:rPr lang="ro-RO" sz="1250" b="1" dirty="0"/>
              <a:t>La eveniment au fost prezenți și Cetățenii de Onoare ai satului Bravicea, Victor BELINSCHI și Valerian BATCU, a căror participare a conferit manifestării un plus de respect și valoare simbolică pentru comunitate.</a:t>
            </a:r>
          </a:p>
          <a:p>
            <a:pPr>
              <a:spcBef>
                <a:spcPts val="0"/>
              </a:spcBef>
              <a:spcAft>
                <a:spcPts val="200"/>
              </a:spcAft>
            </a:pPr>
            <a:r>
              <a:rPr lang="ro-RO" sz="1250" b="1" dirty="0"/>
              <a:t>Activitatea s-a desfășurat într-un spirit de colaborare și implicare comunitară, contribuind la promovarea talentului copiilor și la consolidarea relațiilor dintre membrii comunității locale.</a:t>
            </a:r>
          </a:p>
          <a:p>
            <a:pPr marL="0" indent="0">
              <a:spcBef>
                <a:spcPts val="600"/>
              </a:spcBef>
              <a:spcAft>
                <a:spcPts val="600"/>
              </a:spcAft>
              <a:buNone/>
            </a:pPr>
            <a:r>
              <a:rPr lang="ro-RO" sz="1200" i="1" dirty="0">
                <a:hlinkClick r:id="rId2"/>
              </a:rPr>
              <a:t>https://www.facebook.com/curieruldebravicea/posts/pfbid02MGB8En9kyLxT1myBGoVD6nZC8KAHMqSumdpVPD5se6fLn8KscGaLSoKbLN4LwUozl</a:t>
            </a:r>
            <a:endParaRPr lang="ro-RO" sz="1200" i="1" dirty="0"/>
          </a:p>
          <a:p>
            <a:endParaRPr lang="ro-RO" sz="500" dirty="0"/>
          </a:p>
        </p:txBody>
      </p:sp>
      <p:pic>
        <p:nvPicPr>
          <p:cNvPr id="2050" name="Picture 2" descr="Ar putea fi o imagine cu 8 persoane, mulţime şi text">
            <a:extLst>
              <a:ext uri="{FF2B5EF4-FFF2-40B4-BE49-F238E27FC236}">
                <a16:creationId xmlns:a16="http://schemas.microsoft.com/office/drawing/2014/main" id="{80DB3160-CF61-4403-9F45-B821ABA6956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17987" y="916293"/>
            <a:ext cx="3493228" cy="23282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r putea fi o imagine cu 1 persoană şi mulţime">
            <a:extLst>
              <a:ext uri="{FF2B5EF4-FFF2-40B4-BE49-F238E27FC236}">
                <a16:creationId xmlns:a16="http://schemas.microsoft.com/office/drawing/2014/main" id="{5331B464-AE35-4BE1-BB45-DA30CD8F88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986" y="3613457"/>
            <a:ext cx="3493285" cy="232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8311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2317B37C-68D3-42A4-A419-44A932178BF5}"/>
              </a:ext>
            </a:extLst>
          </p:cNvPr>
          <p:cNvSpPr>
            <a:spLocks noGrp="1"/>
          </p:cNvSpPr>
          <p:nvPr>
            <p:ph type="title"/>
          </p:nvPr>
        </p:nvSpPr>
        <p:spPr>
          <a:xfrm>
            <a:off x="300253" y="170329"/>
            <a:ext cx="8386548" cy="582146"/>
          </a:xfrm>
          <a:solidFill>
            <a:schemeClr val="accent3">
              <a:lumMod val="20000"/>
              <a:lumOff val="80000"/>
            </a:schemeClr>
          </a:solidFill>
        </p:spPr>
        <p:txBody>
          <a:bodyPr>
            <a:normAutofit/>
          </a:bodyPr>
          <a:lstStyle/>
          <a:p>
            <a:r>
              <a:rPr lang="ro-RO" sz="1800" b="1" dirty="0"/>
              <a:t>Comemorare Ștefan cel Mare și Sfânt</a:t>
            </a:r>
          </a:p>
        </p:txBody>
      </p:sp>
      <p:sp>
        <p:nvSpPr>
          <p:cNvPr id="3" name="Substituent conținut 2">
            <a:extLst>
              <a:ext uri="{FF2B5EF4-FFF2-40B4-BE49-F238E27FC236}">
                <a16:creationId xmlns:a16="http://schemas.microsoft.com/office/drawing/2014/main" id="{ACB1175E-664F-45D8-B4AB-8FDE3E0E807D}"/>
              </a:ext>
            </a:extLst>
          </p:cNvPr>
          <p:cNvSpPr>
            <a:spLocks noGrp="1"/>
          </p:cNvSpPr>
          <p:nvPr>
            <p:ph sz="half" idx="1"/>
          </p:nvPr>
        </p:nvSpPr>
        <p:spPr>
          <a:xfrm>
            <a:off x="300252" y="857250"/>
            <a:ext cx="5078571" cy="5830422"/>
          </a:xfrm>
          <a:solidFill>
            <a:schemeClr val="accent3">
              <a:lumMod val="20000"/>
              <a:lumOff val="80000"/>
            </a:schemeClr>
          </a:solidFill>
        </p:spPr>
        <p:txBody>
          <a:bodyPr>
            <a:noAutofit/>
          </a:bodyPr>
          <a:lstStyle/>
          <a:p>
            <a:r>
              <a:rPr lang="ro-RO" sz="1400" b="1" dirty="0"/>
              <a:t>La 2 iulie 2025, a fost organizată activitatea comemorativă dedicată Domnitorului Moldovei Ștefan cel Mare și Sfânt (1457–1504), personalitate marcantă a istoriei naționale. Evenimentul a reunit membri ai comunității locale într-un moment de reculegere și reflecție asupra moștenirii istorice și spirituale lăsate de marele voievod.</a:t>
            </a:r>
          </a:p>
          <a:p>
            <a:r>
              <a:rPr lang="ro-RO" sz="1400" b="1" dirty="0"/>
              <a:t>În cadrul activității au fost rostite alocuțiuni de către:</a:t>
            </a:r>
          </a:p>
          <a:p>
            <a:pPr marL="361950" indent="0">
              <a:buNone/>
            </a:pPr>
            <a:r>
              <a:rPr lang="ro-RO" sz="1400" b="1" dirty="0"/>
              <a:t>Alexei ZATIC, primarul satului Bravicea; Serghei IURCO, secretarul Consiliului Local; Tatiana RÎȘCOVAN, muzeograf al Muzeului Satului Bravicea; Nadejda PRUTEANU, profesoară de limbă și literatură română</a:t>
            </a:r>
          </a:p>
          <a:p>
            <a:r>
              <a:rPr lang="ro-RO" sz="1400" b="1" dirty="0"/>
              <a:t>Programul a inclus un moment literar-artistic, susținut de grupul „Moștenitorii”, care activează în cadrul Muzeului Satului Bravicea. Participanții au prezentat un recital de poezii dedicate domnitorului</a:t>
            </a:r>
          </a:p>
          <a:p>
            <a:r>
              <a:rPr lang="ro-RO" sz="1400" b="1" dirty="0"/>
              <a:t>În memoria lui Ștefan cel Mare și Sfânt a fost oficiat un Tedeum de către </a:t>
            </a:r>
            <a:r>
              <a:rPr lang="ro-RO" sz="1400" b="1" dirty="0" err="1"/>
              <a:t>prot</a:t>
            </a:r>
            <a:r>
              <a:rPr lang="ro-RO" sz="1400" b="1" dirty="0"/>
              <a:t>. </a:t>
            </a:r>
            <a:r>
              <a:rPr lang="ro-RO" sz="1400" b="1" dirty="0" err="1"/>
              <a:t>Rostislav</a:t>
            </a:r>
            <a:r>
              <a:rPr lang="ro-RO" sz="1400" b="1" dirty="0"/>
              <a:t> ȚÎMBAL, parohul Bisericii „Sfântul Mare Mucenic Gheorghe” din localitate</a:t>
            </a:r>
          </a:p>
          <a:p>
            <a:r>
              <a:rPr lang="ro-RO" sz="1400" b="1" dirty="0"/>
              <a:t>Evenimentul a fost moderat de către dna Svetlana RÎȘCOVAN, profesoară de limba engleză</a:t>
            </a:r>
          </a:p>
          <a:p>
            <a:r>
              <a:rPr lang="ro-RO" sz="1400" b="1" dirty="0"/>
              <a:t>Activitatea a avut drept scop promovarea valorilor istorice și naționale, precum și cultivarea respectului față de personalitățile marcante ale trecutului.</a:t>
            </a:r>
          </a:p>
          <a:p>
            <a:pPr marL="0" indent="0">
              <a:spcBef>
                <a:spcPts val="600"/>
              </a:spcBef>
              <a:spcAft>
                <a:spcPts val="600"/>
              </a:spcAft>
              <a:buNone/>
            </a:pPr>
            <a:r>
              <a:rPr lang="ro-RO" sz="1200" i="1" dirty="0">
                <a:hlinkClick r:id="rId2"/>
              </a:rPr>
              <a:t>https://www.facebook.com/curieruldebravicea/posts/pfbid0FdrgkuBY7dh6BAVL16n3JM2c4wLMFi4oXfAp87w78tdBKBQhmvRREsNZ8V6ZZGsVl</a:t>
            </a:r>
            <a:endParaRPr lang="ro-RO" sz="1200" i="1" dirty="0"/>
          </a:p>
        </p:txBody>
      </p:sp>
      <p:pic>
        <p:nvPicPr>
          <p:cNvPr id="3074" name="Picture 2" descr="Nu este disponibilă nicio descriere pentru fotografie.">
            <a:extLst>
              <a:ext uri="{FF2B5EF4-FFF2-40B4-BE49-F238E27FC236}">
                <a16:creationId xmlns:a16="http://schemas.microsoft.com/office/drawing/2014/main" id="{7F672297-613B-4EFD-B39C-E4062952D6D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459506" y="3662658"/>
            <a:ext cx="3384241" cy="225561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Nu este disponibilă nicio descriere pentru fotografie.">
            <a:extLst>
              <a:ext uri="{FF2B5EF4-FFF2-40B4-BE49-F238E27FC236}">
                <a16:creationId xmlns:a16="http://schemas.microsoft.com/office/drawing/2014/main" id="{BE94DB20-198D-42C8-873A-E6B2A90105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2259" y="1079887"/>
            <a:ext cx="3236354" cy="2157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1318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8605F3E0-BA78-49DB-8C07-01887049A6C2}"/>
              </a:ext>
            </a:extLst>
          </p:cNvPr>
          <p:cNvSpPr>
            <a:spLocks noGrp="1"/>
          </p:cNvSpPr>
          <p:nvPr>
            <p:ph type="title"/>
          </p:nvPr>
        </p:nvSpPr>
        <p:spPr>
          <a:xfrm>
            <a:off x="5593173" y="71718"/>
            <a:ext cx="3389462" cy="941294"/>
          </a:xfrm>
          <a:solidFill>
            <a:schemeClr val="accent3">
              <a:lumMod val="20000"/>
              <a:lumOff val="80000"/>
            </a:schemeClr>
          </a:solidFill>
        </p:spPr>
        <p:txBody>
          <a:bodyPr>
            <a:normAutofit fontScale="90000"/>
          </a:bodyPr>
          <a:lstStyle/>
          <a:p>
            <a:br>
              <a:rPr lang="ro-RO" sz="3100" b="1" i="0" dirty="0">
                <a:solidFill>
                  <a:srgbClr val="212529"/>
                </a:solidFill>
                <a:effectLst/>
                <a:latin typeface="+mn-lt"/>
              </a:rPr>
            </a:br>
            <a:r>
              <a:rPr lang="pt-BR" sz="1800" b="1" i="0" dirty="0">
                <a:solidFill>
                  <a:srgbClr val="212529"/>
                </a:solidFill>
                <a:effectLst/>
                <a:latin typeface="+mn-lt"/>
              </a:rPr>
              <a:t>Hramul Căruțașilor, ediția a VIII-a, 2025</a:t>
            </a:r>
            <a:br>
              <a:rPr lang="pt-BR" sz="1800" b="1" i="0" dirty="0">
                <a:solidFill>
                  <a:srgbClr val="212529"/>
                </a:solidFill>
                <a:effectLst/>
                <a:latin typeface="+mn-lt"/>
              </a:rPr>
            </a:br>
            <a:r>
              <a:rPr lang="pt-BR" sz="1800" b="1" i="0" dirty="0">
                <a:solidFill>
                  <a:srgbClr val="212529"/>
                </a:solidFill>
                <a:effectLst/>
                <a:latin typeface="+mn-lt"/>
              </a:rPr>
              <a:t>DOR DE SAT ȘI DE TRADIȚII</a:t>
            </a:r>
            <a:br>
              <a:rPr lang="pt-BR" sz="1800" b="0" i="0" dirty="0">
                <a:solidFill>
                  <a:srgbClr val="212529"/>
                </a:solidFill>
                <a:effectLst/>
                <a:latin typeface="Roboto" panose="02000000000000000000" pitchFamily="2" charset="0"/>
              </a:rPr>
            </a:br>
            <a:endParaRPr lang="ro-RO" sz="1800" dirty="0"/>
          </a:p>
        </p:txBody>
      </p:sp>
      <p:sp>
        <p:nvSpPr>
          <p:cNvPr id="3" name="Substituent conținut 2">
            <a:extLst>
              <a:ext uri="{FF2B5EF4-FFF2-40B4-BE49-F238E27FC236}">
                <a16:creationId xmlns:a16="http://schemas.microsoft.com/office/drawing/2014/main" id="{4545F17D-1B18-4BB3-95FD-E1C56DEEAF82}"/>
              </a:ext>
            </a:extLst>
          </p:cNvPr>
          <p:cNvSpPr>
            <a:spLocks noGrp="1"/>
          </p:cNvSpPr>
          <p:nvPr>
            <p:ph sz="half" idx="1"/>
          </p:nvPr>
        </p:nvSpPr>
        <p:spPr>
          <a:xfrm>
            <a:off x="161365" y="152400"/>
            <a:ext cx="5342963" cy="6571129"/>
          </a:xfrm>
          <a:solidFill>
            <a:schemeClr val="accent3">
              <a:lumMod val="20000"/>
              <a:lumOff val="80000"/>
            </a:schemeClr>
          </a:solidFill>
        </p:spPr>
        <p:txBody>
          <a:bodyPr>
            <a:normAutofit fontScale="25000" lnSpcReduction="20000"/>
          </a:bodyPr>
          <a:lstStyle/>
          <a:p>
            <a:pPr algn="l"/>
            <a:r>
              <a:rPr lang="ro-RO" sz="5600" b="1" i="0" dirty="0">
                <a:solidFill>
                  <a:srgbClr val="212529"/>
                </a:solidFill>
                <a:effectLst/>
              </a:rPr>
              <a:t>Evenimentul cultural „HRAMUL CĂRUȚAȘILOR”, ediția a VIII-a, 2025, cu genericul „Iarba verde de acasă, să mă rătăcesc prin lume nu mă lasă”, dedicat diasporei, a avut loc în ziua de duminică, 10 august 2025, la Bravicea, Călărași.</a:t>
            </a:r>
          </a:p>
          <a:p>
            <a:pPr algn="l"/>
            <a:r>
              <a:rPr lang="ro-RO" sz="5600" b="1" i="0" dirty="0">
                <a:solidFill>
                  <a:srgbClr val="212529"/>
                </a:solidFill>
                <a:effectLst/>
              </a:rPr>
              <a:t>Organizatorul evenimentului, Primăria Bravicea, în parteneriat cu instituțiile publice, căruțașii din comunitate, doritorii de a-și prezenta expozițiile, sponsorii, au organizat și desfășurat </a:t>
            </a:r>
            <a:r>
              <a:rPr lang="ro-RO" sz="5600" b="1" i="0" dirty="0" err="1">
                <a:solidFill>
                  <a:srgbClr val="212529"/>
                </a:solidFill>
                <a:effectLst/>
              </a:rPr>
              <a:t>sărbă-toarea</a:t>
            </a:r>
            <a:r>
              <a:rPr lang="ro-RO" sz="5600" b="1" i="0" dirty="0">
                <a:solidFill>
                  <a:srgbClr val="212529"/>
                </a:solidFill>
                <a:effectLst/>
              </a:rPr>
              <a:t> care a avut scopul de a promova meșteșugurile </a:t>
            </a:r>
            <a:r>
              <a:rPr lang="ro-RO" sz="5600" b="1" i="0" dirty="0" err="1">
                <a:solidFill>
                  <a:srgbClr val="212529"/>
                </a:solidFill>
                <a:effectLst/>
              </a:rPr>
              <a:t>strămo-șești</a:t>
            </a:r>
            <a:r>
              <a:rPr lang="ro-RO" sz="5600" b="1" i="0" dirty="0">
                <a:solidFill>
                  <a:srgbClr val="212529"/>
                </a:solidFill>
                <a:effectLst/>
              </a:rPr>
              <a:t>, atitudinea de respect și grijă față de cai și căruțe, valorile culturale.</a:t>
            </a:r>
          </a:p>
          <a:p>
            <a:pPr algn="l"/>
            <a:r>
              <a:rPr lang="ro-RO" sz="5600" b="1" i="0" dirty="0">
                <a:solidFill>
                  <a:srgbClr val="212529"/>
                </a:solidFill>
                <a:effectLst/>
              </a:rPr>
              <a:t>Printre oaspeții evenimentului au fost și:</a:t>
            </a:r>
          </a:p>
          <a:p>
            <a:pPr algn="l">
              <a:buFont typeface="Arial" panose="020B0604020202020204" pitchFamily="34" charset="0"/>
              <a:buChar char="•"/>
            </a:pPr>
            <a:r>
              <a:rPr lang="ro-RO" sz="5600" b="1" i="0" dirty="0">
                <a:solidFill>
                  <a:srgbClr val="212529"/>
                </a:solidFill>
                <a:effectLst/>
              </a:rPr>
              <a:t>dna Doina GHERMAN, vicepreședinta Parlamentului Republicii Moldova;</a:t>
            </a:r>
          </a:p>
          <a:p>
            <a:pPr algn="l">
              <a:buFont typeface="Arial" panose="020B0604020202020204" pitchFamily="34" charset="0"/>
              <a:buChar char="•"/>
            </a:pPr>
            <a:r>
              <a:rPr lang="ro-RO" sz="5600" b="1" i="0" dirty="0">
                <a:solidFill>
                  <a:srgbClr val="212529"/>
                </a:solidFill>
                <a:effectLst/>
              </a:rPr>
              <a:t>dna Tatiana ROTARI, reprezentantul Guvernului în teritoriu;</a:t>
            </a:r>
          </a:p>
          <a:p>
            <a:pPr algn="l">
              <a:buFont typeface="Arial" panose="020B0604020202020204" pitchFamily="34" charset="0"/>
              <a:buChar char="•"/>
            </a:pPr>
            <a:r>
              <a:rPr lang="ro-RO" sz="5600" b="1" i="0" dirty="0">
                <a:solidFill>
                  <a:srgbClr val="212529"/>
                </a:solidFill>
                <a:effectLst/>
              </a:rPr>
              <a:t>dl Nicolae DRĂGĂNEL, președintele raionului Călărași;</a:t>
            </a:r>
          </a:p>
          <a:p>
            <a:pPr algn="l">
              <a:buFont typeface="Arial" panose="020B0604020202020204" pitchFamily="34" charset="0"/>
              <a:buChar char="•"/>
            </a:pPr>
            <a:r>
              <a:rPr lang="ro-RO" sz="5600" b="1" i="0" dirty="0">
                <a:solidFill>
                  <a:srgbClr val="212529"/>
                </a:solidFill>
                <a:effectLst/>
              </a:rPr>
              <a:t>dna Margareta FLOREA, vicepreședintă a raionului Călărași;</a:t>
            </a:r>
          </a:p>
          <a:p>
            <a:pPr algn="l">
              <a:buFont typeface="Arial" panose="020B0604020202020204" pitchFamily="34" charset="0"/>
              <a:buChar char="•"/>
            </a:pPr>
            <a:r>
              <a:rPr lang="ro-RO" sz="5600" b="1" i="0" dirty="0">
                <a:solidFill>
                  <a:srgbClr val="212529"/>
                </a:solidFill>
                <a:effectLst/>
              </a:rPr>
              <a:t>dna Lidia BURUIANĂ, reprezentantă a Direcției de Învățământ Tineret și Sport din cadrul Consiliului raional Călărași;</a:t>
            </a:r>
          </a:p>
          <a:p>
            <a:pPr algn="l">
              <a:buFont typeface="Arial" panose="020B0604020202020204" pitchFamily="34" charset="0"/>
              <a:buChar char="•"/>
            </a:pPr>
            <a:r>
              <a:rPr lang="ro-RO" sz="5600" b="1" i="0" dirty="0">
                <a:solidFill>
                  <a:srgbClr val="212529"/>
                </a:solidFill>
                <a:effectLst/>
              </a:rPr>
              <a:t>dna Irina POPEL din municipiul Iași;</a:t>
            </a:r>
          </a:p>
          <a:p>
            <a:pPr algn="l">
              <a:buFont typeface="Arial" panose="020B0604020202020204" pitchFamily="34" charset="0"/>
              <a:buChar char="•"/>
            </a:pPr>
            <a:r>
              <a:rPr lang="ro-RO" sz="5600" b="1" i="0" dirty="0">
                <a:solidFill>
                  <a:srgbClr val="212529"/>
                </a:solidFill>
                <a:effectLst/>
              </a:rPr>
              <a:t>dna Larisa DUMITRESCU, reprezentantă a Consiliul județean Prahova;</a:t>
            </a:r>
          </a:p>
          <a:p>
            <a:pPr algn="l">
              <a:buFont typeface="Arial" panose="020B0604020202020204" pitchFamily="34" charset="0"/>
              <a:buChar char="•"/>
            </a:pPr>
            <a:r>
              <a:rPr lang="ro-RO" sz="5600" b="1" i="0" dirty="0">
                <a:solidFill>
                  <a:srgbClr val="212529"/>
                </a:solidFill>
                <a:effectLst/>
              </a:rPr>
              <a:t>dl Ion SÎLI, primarul satului Vălcineț, Călărași;</a:t>
            </a:r>
          </a:p>
          <a:p>
            <a:pPr algn="l">
              <a:buFont typeface="Arial" panose="020B0604020202020204" pitchFamily="34" charset="0"/>
              <a:buChar char="•"/>
            </a:pPr>
            <a:r>
              <a:rPr lang="ro-RO" sz="5600" b="1" i="0" dirty="0">
                <a:solidFill>
                  <a:srgbClr val="212529"/>
                </a:solidFill>
                <a:effectLst/>
              </a:rPr>
              <a:t>dl Grigore MOISEI, primarul satului Vărzărești, Călărași;</a:t>
            </a:r>
          </a:p>
          <a:p>
            <a:pPr algn="l">
              <a:buFont typeface="Arial" panose="020B0604020202020204" pitchFamily="34" charset="0"/>
              <a:buChar char="•"/>
            </a:pPr>
            <a:r>
              <a:rPr lang="ro-RO" sz="5600" b="1" i="0" dirty="0">
                <a:solidFill>
                  <a:srgbClr val="212529"/>
                </a:solidFill>
                <a:effectLst/>
              </a:rPr>
              <a:t>dl Constantin POȘTARU, primarul satului </a:t>
            </a:r>
            <a:r>
              <a:rPr lang="ro-RO" sz="5600" b="1" i="0" dirty="0" err="1">
                <a:solidFill>
                  <a:srgbClr val="212529"/>
                </a:solidFill>
                <a:effectLst/>
              </a:rPr>
              <a:t>Hoginești</a:t>
            </a:r>
            <a:r>
              <a:rPr lang="ro-RO" sz="5600" b="1" i="0" dirty="0">
                <a:solidFill>
                  <a:srgbClr val="212529"/>
                </a:solidFill>
                <a:effectLst/>
              </a:rPr>
              <a:t>, Călărași;</a:t>
            </a:r>
          </a:p>
          <a:p>
            <a:pPr algn="l">
              <a:buFont typeface="Arial" panose="020B0604020202020204" pitchFamily="34" charset="0"/>
              <a:buChar char="•"/>
            </a:pPr>
            <a:r>
              <a:rPr lang="ro-RO" sz="5600" b="1" i="0" dirty="0">
                <a:solidFill>
                  <a:srgbClr val="212529"/>
                </a:solidFill>
                <a:effectLst/>
              </a:rPr>
              <a:t>dl Pavel BOZU, primarul satului Săseni, Călărași;</a:t>
            </a:r>
          </a:p>
          <a:p>
            <a:pPr algn="l">
              <a:buFont typeface="Arial" panose="020B0604020202020204" pitchFamily="34" charset="0"/>
              <a:buChar char="•"/>
            </a:pPr>
            <a:r>
              <a:rPr lang="ro-RO" sz="5600" b="1" i="0" dirty="0">
                <a:solidFill>
                  <a:srgbClr val="212529"/>
                </a:solidFill>
                <a:effectLst/>
              </a:rPr>
              <a:t>dl Vasile COADĂ, primarul satului </a:t>
            </a:r>
            <a:r>
              <a:rPr lang="ro-RO" sz="5600" b="1" i="0" dirty="0" err="1">
                <a:solidFill>
                  <a:srgbClr val="212529"/>
                </a:solidFill>
                <a:effectLst/>
              </a:rPr>
              <a:t>Pîrjolteni</a:t>
            </a:r>
            <a:r>
              <a:rPr lang="ro-RO" sz="5600" b="1" i="0" dirty="0">
                <a:solidFill>
                  <a:srgbClr val="212529"/>
                </a:solidFill>
                <a:effectLst/>
              </a:rPr>
              <a:t>, Călărași;</a:t>
            </a:r>
          </a:p>
          <a:p>
            <a:pPr algn="l">
              <a:buFont typeface="Arial" panose="020B0604020202020204" pitchFamily="34" charset="0"/>
              <a:buChar char="•"/>
            </a:pPr>
            <a:r>
              <a:rPr lang="ro-RO" sz="5600" b="1" i="0" dirty="0">
                <a:solidFill>
                  <a:srgbClr val="212529"/>
                </a:solidFill>
                <a:effectLst/>
              </a:rPr>
              <a:t>dl Sergiu COGÎLNICEANU, dl Vlad BURLEA și dl Vlad GORGOS – cetățeni de onoare ai satului Bravicea;</a:t>
            </a:r>
          </a:p>
          <a:p>
            <a:pPr algn="l">
              <a:buFont typeface="Arial" panose="020B0604020202020204" pitchFamily="34" charset="0"/>
              <a:buChar char="•"/>
            </a:pPr>
            <a:r>
              <a:rPr lang="ro-RO" sz="5600" b="1" i="0" dirty="0">
                <a:solidFill>
                  <a:srgbClr val="212529"/>
                </a:solidFill>
                <a:effectLst/>
              </a:rPr>
              <a:t>dna Veronica CIOBANU, președinta diasporei din Bravicea.</a:t>
            </a:r>
          </a:p>
          <a:p>
            <a:pPr algn="l"/>
            <a:r>
              <a:rPr lang="ro-RO" sz="5600" b="1" i="0" dirty="0">
                <a:solidFill>
                  <a:srgbClr val="212529"/>
                </a:solidFill>
                <a:effectLst/>
              </a:rPr>
              <a:t>Primarul satului Bravicea, dl Alexei ZATIC, a salutat participanții prezenți la eveniment, menționând importanța tradițiilor, obiceiurilor locale, dar și a unității, efortului comun pentru binele comunității.</a:t>
            </a:r>
          </a:p>
          <a:p>
            <a:endParaRPr lang="ro-RO" dirty="0"/>
          </a:p>
        </p:txBody>
      </p:sp>
      <p:pic>
        <p:nvPicPr>
          <p:cNvPr id="4098" name="Picture 2">
            <a:extLst>
              <a:ext uri="{FF2B5EF4-FFF2-40B4-BE49-F238E27FC236}">
                <a16:creationId xmlns:a16="http://schemas.microsoft.com/office/drawing/2014/main" id="{3CF089BE-4AAC-455D-9EDB-8FB980D524F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93173" y="1283537"/>
            <a:ext cx="3281886" cy="219134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B89BB15-3291-458D-AA46-ACBA265601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3976" y="4032275"/>
            <a:ext cx="3287012" cy="2191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2714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F138A9E6-43B4-4F85-A332-5054D13D2EE9}"/>
              </a:ext>
            </a:extLst>
          </p:cNvPr>
          <p:cNvSpPr>
            <a:spLocks noGrp="1"/>
          </p:cNvSpPr>
          <p:nvPr>
            <p:ph type="title"/>
          </p:nvPr>
        </p:nvSpPr>
        <p:spPr>
          <a:xfrm>
            <a:off x="555812" y="197224"/>
            <a:ext cx="8466044" cy="510988"/>
          </a:xfrm>
          <a:solidFill>
            <a:schemeClr val="accent3">
              <a:lumMod val="20000"/>
              <a:lumOff val="80000"/>
            </a:schemeClr>
          </a:solidFill>
        </p:spPr>
        <p:txBody>
          <a:bodyPr>
            <a:noAutofit/>
          </a:bodyPr>
          <a:lstStyle/>
          <a:p>
            <a:pPr algn="l"/>
            <a:r>
              <a:rPr lang="ro-RO" sz="2000" b="1" i="0" dirty="0">
                <a:solidFill>
                  <a:srgbClr val="080809"/>
                </a:solidFill>
                <a:effectLst/>
                <a:latin typeface="+mn-lt"/>
              </a:rPr>
              <a:t>Hramul căruțașilor, ediția a VIII, 2025 – </a:t>
            </a:r>
            <a:r>
              <a:rPr lang="ro-RO" sz="2000" b="1" dirty="0">
                <a:solidFill>
                  <a:srgbClr val="080809"/>
                </a:solidFill>
                <a:latin typeface="+mn-lt"/>
              </a:rPr>
              <a:t>colective artistice, cupluri omagiate</a:t>
            </a:r>
            <a:endParaRPr lang="ro-RO" sz="2000" dirty="0">
              <a:latin typeface="+mn-lt"/>
            </a:endParaRPr>
          </a:p>
        </p:txBody>
      </p:sp>
      <p:sp>
        <p:nvSpPr>
          <p:cNvPr id="3" name="Substituent conținut 2">
            <a:extLst>
              <a:ext uri="{FF2B5EF4-FFF2-40B4-BE49-F238E27FC236}">
                <a16:creationId xmlns:a16="http://schemas.microsoft.com/office/drawing/2014/main" id="{D6D98BE8-8AA6-4FDD-BB1B-A3D53EA65F2F}"/>
              </a:ext>
            </a:extLst>
          </p:cNvPr>
          <p:cNvSpPr>
            <a:spLocks noGrp="1"/>
          </p:cNvSpPr>
          <p:nvPr>
            <p:ph sz="half" idx="1"/>
          </p:nvPr>
        </p:nvSpPr>
        <p:spPr>
          <a:xfrm>
            <a:off x="122087" y="815787"/>
            <a:ext cx="5678077" cy="5925671"/>
          </a:xfrm>
          <a:solidFill>
            <a:schemeClr val="accent3">
              <a:lumMod val="20000"/>
              <a:lumOff val="80000"/>
            </a:schemeClr>
          </a:solidFill>
        </p:spPr>
        <p:txBody>
          <a:bodyPr>
            <a:noAutofit/>
          </a:bodyPr>
          <a:lstStyle/>
          <a:p>
            <a:r>
              <a:rPr lang="ro-RO" sz="1400" b="1" i="0" dirty="0">
                <a:solidFill>
                  <a:srgbClr val="212529"/>
                </a:solidFill>
                <a:effectLst/>
              </a:rPr>
              <a:t>Pe scena Hramului, în cadrul spectacolului „DOR DE SAT ȘI DE TRADIȚII” s-au împletit cântecul, jocul și portul popular, evocând </a:t>
            </a:r>
            <a:r>
              <a:rPr lang="ro-RO" sz="1400" b="1" i="0" dirty="0" err="1">
                <a:solidFill>
                  <a:srgbClr val="212529"/>
                </a:solidFill>
                <a:effectLst/>
              </a:rPr>
              <a:t>fru-musețea</a:t>
            </a:r>
            <a:r>
              <a:rPr lang="ro-RO" sz="1400" b="1" i="0" dirty="0">
                <a:solidFill>
                  <a:srgbClr val="212529"/>
                </a:solidFill>
                <a:effectLst/>
              </a:rPr>
              <a:t> tradițiilor noastre, dragostea de sat și puterea legăturilor dintre generații.</a:t>
            </a:r>
          </a:p>
          <a:p>
            <a:r>
              <a:rPr lang="ro-RO" sz="1400" b="1" i="0" dirty="0">
                <a:solidFill>
                  <a:srgbClr val="212529"/>
                </a:solidFill>
                <a:effectLst/>
              </a:rPr>
              <a:t>Copiii de la Grădiniță, elevii Gimnaziului „Ștefan cel Mare”, colectivele artistice locale, formate din educatoarele de la Grădiniță, ansamblul „Crăițele” și funcționarii primăriei – dl primar Alexei ZATIC, dna conta-bil-șefă Angela TIMUȘ și dna contabilă Rodica DÎNGA, conducătorul artistic al Centrului cultural – dl Boris IURCU, artiști din sat și invitații speciali: (i) Orchestra de instrumente aerofone și percuție „TENORE” a Centrului Educației Estetice „Lăstărel” care activează în baza I.P. Liceul Teoretic „Principesa Natalia DADIANI” din Chișinău, directoare – dna Viorica FLOREA; (ii) interpreta de muzică populară </a:t>
            </a:r>
            <a:r>
              <a:rPr lang="ro-RO" sz="1400" b="1" i="0" dirty="0" err="1">
                <a:solidFill>
                  <a:srgbClr val="212529"/>
                </a:solidFill>
                <a:effectLst/>
              </a:rPr>
              <a:t>Diamanta</a:t>
            </a:r>
            <a:r>
              <a:rPr lang="ro-RO" sz="1400" b="1" i="0" dirty="0">
                <a:solidFill>
                  <a:srgbClr val="212529"/>
                </a:solidFill>
                <a:effectLst/>
              </a:rPr>
              <a:t> PATE-RĂU; (iii) formația „MILLENIUM”, conducător dl Vlad GORGOS, au adus în dar publicului melodii care au trezit dorul de casă, de părinți, de copilărie și de rădăcini.</a:t>
            </a:r>
          </a:p>
          <a:p>
            <a:r>
              <a:rPr lang="ro-RO" sz="1400" b="1" i="0" dirty="0">
                <a:solidFill>
                  <a:srgbClr val="212529"/>
                </a:solidFill>
                <a:effectLst/>
              </a:rPr>
              <a:t>Un moment deosebit a fost omagierea cuplurilor care au împlinit 50 de ani de căsnicie: BOȚAN Constantin și Nina, GUȚU Constantin și Maria, JOSAN Petru și Zinaida, ȚĂRNĂ Ion și Maria, GRIGORCEA Vasile și Zinaida, BEJAN Vasile și Maria, HAREA Mihail și Zinaida, GĂLESCU Vasile și Lidia.</a:t>
            </a:r>
          </a:p>
          <a:p>
            <a:r>
              <a:rPr lang="ro-RO" sz="1400" b="1" i="0" dirty="0">
                <a:solidFill>
                  <a:srgbClr val="212529"/>
                </a:solidFill>
                <a:effectLst/>
              </a:rPr>
              <a:t>Căruțașii satului – simboluri ale muncii, răbdării și continuității – au primit omagiul comunității pentru rolul lor de păstrători ai tradițiilor și legăturii cu pământul strămoșesc. Finalul spectacolului a fost plin de emoție și lumină – cântece, dansuri, bunici și nepoți pe scenă, pâine împărțită ca simbol al păcii și speranței.</a:t>
            </a:r>
          </a:p>
          <a:p>
            <a:pPr algn="just"/>
            <a:endParaRPr lang="ro-RO" sz="1400" dirty="0"/>
          </a:p>
        </p:txBody>
      </p:sp>
      <p:pic>
        <p:nvPicPr>
          <p:cNvPr id="9218" name="Picture 2" descr="Ar putea fi o imagine cu 4 persoane şi text care spune „AŞILOR ASLLORE”">
            <a:extLst>
              <a:ext uri="{FF2B5EF4-FFF2-40B4-BE49-F238E27FC236}">
                <a16:creationId xmlns:a16="http://schemas.microsoft.com/office/drawing/2014/main" id="{F0C50626-08C0-4D63-8B52-422DC9DCF94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914834" y="3818966"/>
            <a:ext cx="2940050" cy="195955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Ar putea fi o imagine cu mulţime şi iarbă">
            <a:extLst>
              <a:ext uri="{FF2B5EF4-FFF2-40B4-BE49-F238E27FC236}">
                <a16:creationId xmlns:a16="http://schemas.microsoft.com/office/drawing/2014/main" id="{A455D7BB-F6C2-4DEF-B66C-C3EFD2543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471" y="1431244"/>
            <a:ext cx="2997413" cy="1997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832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1684EB81-0964-52C2-0A06-B303EB5F7443}"/>
              </a:ext>
            </a:extLst>
          </p:cNvPr>
          <p:cNvSpPr>
            <a:spLocks noGrp="1"/>
          </p:cNvSpPr>
          <p:nvPr>
            <p:ph type="title"/>
          </p:nvPr>
        </p:nvSpPr>
        <p:spPr>
          <a:xfrm>
            <a:off x="457200" y="266700"/>
            <a:ext cx="8229600" cy="1123950"/>
          </a:xfrm>
          <a:solidFill>
            <a:srgbClr val="0046AE">
              <a:alpha val="25000"/>
            </a:srgbClr>
          </a:solidFill>
        </p:spPr>
        <p:txBody>
          <a:bodyPr>
            <a:noAutofit/>
          </a:bodyPr>
          <a:lstStyle/>
          <a:p>
            <a:r>
              <a:rPr lang="ro-RO" sz="2400" b="1" dirty="0">
                <a:cs typeface="Times New Roman" panose="02020603050405020304" pitchFamily="18" charset="0"/>
              </a:rPr>
              <a:t>Transferuri executate (2025)</a:t>
            </a:r>
            <a:br>
              <a:rPr lang="ro-RO" sz="2400" b="1" dirty="0">
                <a:cs typeface="Times New Roman" panose="02020603050405020304" pitchFamily="18" charset="0"/>
              </a:rPr>
            </a:br>
            <a:r>
              <a:rPr lang="ro-RO" sz="2400" b="1" dirty="0">
                <a:cs typeface="Times New Roman" panose="02020603050405020304" pitchFamily="18" charset="0"/>
              </a:rPr>
              <a:t>de la Bugetul de Stat: 9 201,9 mii lei </a:t>
            </a:r>
            <a:endParaRPr lang="ro-RO" sz="2400" dirty="0"/>
          </a:p>
        </p:txBody>
      </p:sp>
      <p:sp>
        <p:nvSpPr>
          <p:cNvPr id="6" name="Schemă logică: conector în afara paginii 5">
            <a:extLst>
              <a:ext uri="{FF2B5EF4-FFF2-40B4-BE49-F238E27FC236}">
                <a16:creationId xmlns:a16="http://schemas.microsoft.com/office/drawing/2014/main" id="{B7C2CAF4-0E45-481A-81D3-78BA3C18867E}"/>
              </a:ext>
            </a:extLst>
          </p:cNvPr>
          <p:cNvSpPr/>
          <p:nvPr/>
        </p:nvSpPr>
        <p:spPr>
          <a:xfrm>
            <a:off x="196645" y="1592824"/>
            <a:ext cx="2094272" cy="4906293"/>
          </a:xfrm>
          <a:prstGeom prst="flowChartOffpageConnector">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o-RO" b="1" dirty="0">
                <a:solidFill>
                  <a:schemeClr val="tx1"/>
                </a:solidFill>
              </a:rPr>
              <a:t>Transferuri</a:t>
            </a:r>
            <a:br>
              <a:rPr lang="ro-RO" b="1" dirty="0">
                <a:solidFill>
                  <a:schemeClr val="tx1"/>
                </a:solidFill>
              </a:rPr>
            </a:br>
            <a:r>
              <a:rPr lang="ro-RO" b="1" dirty="0">
                <a:solidFill>
                  <a:schemeClr val="tx1"/>
                </a:solidFill>
              </a:rPr>
              <a:t>cu destinație specială:</a:t>
            </a:r>
          </a:p>
          <a:p>
            <a:pPr algn="ctr"/>
            <a:endParaRPr lang="ro-RO" b="1" dirty="0">
              <a:solidFill>
                <a:schemeClr val="tx1"/>
              </a:solidFill>
            </a:endParaRPr>
          </a:p>
          <a:p>
            <a:pPr algn="ctr"/>
            <a:r>
              <a:rPr lang="ro-RO" b="1" dirty="0">
                <a:solidFill>
                  <a:schemeClr val="tx1"/>
                </a:solidFill>
              </a:rPr>
              <a:t>6 051,5 mii lei, </a:t>
            </a:r>
          </a:p>
          <a:p>
            <a:pPr algn="ctr"/>
            <a:r>
              <a:rPr lang="ro-RO" b="1" i="1" dirty="0">
                <a:solidFill>
                  <a:schemeClr val="tx1"/>
                </a:solidFill>
              </a:rPr>
              <a:t>inclusiv</a:t>
            </a:r>
            <a:r>
              <a:rPr lang="ro-RO" b="1" dirty="0">
                <a:solidFill>
                  <a:schemeClr val="tx1"/>
                </a:solidFill>
              </a:rPr>
              <a:t>:</a:t>
            </a:r>
          </a:p>
          <a:p>
            <a:pPr algn="ctr"/>
            <a:endParaRPr lang="ro-RO" b="1" dirty="0">
              <a:solidFill>
                <a:schemeClr val="tx1"/>
              </a:solidFill>
            </a:endParaRPr>
          </a:p>
          <a:p>
            <a:pPr marL="285750" indent="-285750" algn="ctr">
              <a:buFont typeface="Wingdings" panose="05000000000000000000" pitchFamily="2" charset="2"/>
              <a:buChar char="v"/>
            </a:pPr>
            <a:r>
              <a:rPr lang="ro-RO" b="1" dirty="0">
                <a:solidFill>
                  <a:schemeClr val="tx1"/>
                </a:solidFill>
              </a:rPr>
              <a:t>Grădinița</a:t>
            </a:r>
          </a:p>
          <a:p>
            <a:pPr algn="ctr"/>
            <a:endParaRPr lang="ro-RO" b="1" dirty="0">
              <a:solidFill>
                <a:schemeClr val="tx1"/>
              </a:solidFill>
            </a:endParaRPr>
          </a:p>
          <a:p>
            <a:pPr marL="285750" indent="-285750" algn="ctr">
              <a:buFont typeface="Wingdings" panose="05000000000000000000" pitchFamily="2" charset="2"/>
              <a:buChar char="v"/>
            </a:pPr>
            <a:r>
              <a:rPr lang="ro-RO" b="1" dirty="0">
                <a:solidFill>
                  <a:schemeClr val="tx1"/>
                </a:solidFill>
              </a:rPr>
              <a:t>Școala de Arte</a:t>
            </a:r>
          </a:p>
          <a:p>
            <a:pPr algn="ctr"/>
            <a:endParaRPr lang="ro-RO" dirty="0"/>
          </a:p>
        </p:txBody>
      </p:sp>
      <p:sp>
        <p:nvSpPr>
          <p:cNvPr id="7" name="Schemă logică: conector în afara paginii 6">
            <a:extLst>
              <a:ext uri="{FF2B5EF4-FFF2-40B4-BE49-F238E27FC236}">
                <a16:creationId xmlns:a16="http://schemas.microsoft.com/office/drawing/2014/main" id="{9FFD9A15-20C8-BD8A-EE9F-D414745B27A0}"/>
              </a:ext>
            </a:extLst>
          </p:cNvPr>
          <p:cNvSpPr/>
          <p:nvPr/>
        </p:nvSpPr>
        <p:spPr>
          <a:xfrm>
            <a:off x="2521973" y="1592824"/>
            <a:ext cx="2050027" cy="4906297"/>
          </a:xfrm>
          <a:prstGeom prst="flowChartOffpageConnector">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o-RO" b="1" dirty="0">
                <a:solidFill>
                  <a:schemeClr val="tx1"/>
                </a:solidFill>
              </a:rPr>
              <a:t>Transferuri</a:t>
            </a:r>
            <a:br>
              <a:rPr lang="ro-RO" b="1" dirty="0">
                <a:solidFill>
                  <a:schemeClr val="tx1"/>
                </a:solidFill>
              </a:rPr>
            </a:br>
            <a:r>
              <a:rPr lang="ro-RO" b="1" dirty="0">
                <a:solidFill>
                  <a:schemeClr val="tx1"/>
                </a:solidFill>
              </a:rPr>
              <a:t>cu destinație generală:</a:t>
            </a:r>
          </a:p>
          <a:p>
            <a:pPr algn="ctr"/>
            <a:endParaRPr lang="ro-RO" b="1" dirty="0">
              <a:solidFill>
                <a:schemeClr val="tx1"/>
              </a:solidFill>
            </a:endParaRPr>
          </a:p>
          <a:p>
            <a:pPr algn="ctr"/>
            <a:r>
              <a:rPr lang="ro-RO" b="1" dirty="0">
                <a:solidFill>
                  <a:schemeClr val="tx1"/>
                </a:solidFill>
              </a:rPr>
              <a:t>2 091,9 mii lei</a:t>
            </a:r>
          </a:p>
        </p:txBody>
      </p:sp>
      <p:sp>
        <p:nvSpPr>
          <p:cNvPr id="8" name="Schemă logică: conector în afara paginii 7">
            <a:extLst>
              <a:ext uri="{FF2B5EF4-FFF2-40B4-BE49-F238E27FC236}">
                <a16:creationId xmlns:a16="http://schemas.microsoft.com/office/drawing/2014/main" id="{A318BCF2-412B-497B-E626-F1C252F34A7E}"/>
              </a:ext>
            </a:extLst>
          </p:cNvPr>
          <p:cNvSpPr/>
          <p:nvPr/>
        </p:nvSpPr>
        <p:spPr>
          <a:xfrm>
            <a:off x="4685070" y="1592820"/>
            <a:ext cx="2050027" cy="4906293"/>
          </a:xfrm>
          <a:prstGeom prst="flowChartOffpageConnector">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o-RO" b="1" dirty="0">
                <a:solidFill>
                  <a:schemeClr val="tx1"/>
                </a:solidFill>
              </a:rPr>
              <a:t>Alte transferuri</a:t>
            </a:r>
            <a:br>
              <a:rPr lang="ro-RO" b="1" dirty="0">
                <a:solidFill>
                  <a:schemeClr val="tx1"/>
                </a:solidFill>
              </a:rPr>
            </a:br>
            <a:r>
              <a:rPr lang="ro-RO" b="1" dirty="0">
                <a:solidFill>
                  <a:schemeClr val="tx1"/>
                </a:solidFill>
              </a:rPr>
              <a:t>cu destinație generală:</a:t>
            </a:r>
          </a:p>
          <a:p>
            <a:pPr algn="ctr"/>
            <a:r>
              <a:rPr lang="ro-RO" b="1" dirty="0">
                <a:solidFill>
                  <a:schemeClr val="tx1"/>
                </a:solidFill>
              </a:rPr>
              <a:t> </a:t>
            </a:r>
          </a:p>
          <a:p>
            <a:pPr algn="ctr"/>
            <a:r>
              <a:rPr lang="ro-RO" b="1" dirty="0">
                <a:solidFill>
                  <a:schemeClr val="tx1"/>
                </a:solidFill>
              </a:rPr>
              <a:t>993,5 mii lei</a:t>
            </a:r>
          </a:p>
        </p:txBody>
      </p:sp>
      <p:sp>
        <p:nvSpPr>
          <p:cNvPr id="9" name="Schemă logică: conector în afara paginii 8">
            <a:extLst>
              <a:ext uri="{FF2B5EF4-FFF2-40B4-BE49-F238E27FC236}">
                <a16:creationId xmlns:a16="http://schemas.microsoft.com/office/drawing/2014/main" id="{DEB84E37-34F3-C731-6458-46EFA3D6A955}"/>
              </a:ext>
            </a:extLst>
          </p:cNvPr>
          <p:cNvSpPr/>
          <p:nvPr/>
        </p:nvSpPr>
        <p:spPr>
          <a:xfrm>
            <a:off x="6931744" y="1592823"/>
            <a:ext cx="1932042" cy="4906293"/>
          </a:xfrm>
          <a:prstGeom prst="flowChartOffpageConnector">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o-RO" b="1" dirty="0">
                <a:solidFill>
                  <a:schemeClr val="tx1"/>
                </a:solidFill>
              </a:rPr>
              <a:t>Transferuri</a:t>
            </a:r>
            <a:br>
              <a:rPr lang="ro-RO" b="1" dirty="0">
                <a:solidFill>
                  <a:schemeClr val="tx1"/>
                </a:solidFill>
              </a:rPr>
            </a:br>
            <a:r>
              <a:rPr lang="ro-RO" b="1" dirty="0">
                <a:solidFill>
                  <a:schemeClr val="tx1"/>
                </a:solidFill>
              </a:rPr>
              <a:t>între bugetele locale:</a:t>
            </a:r>
          </a:p>
          <a:p>
            <a:pPr algn="ctr"/>
            <a:endParaRPr lang="ro-RO" b="1" dirty="0">
              <a:solidFill>
                <a:schemeClr val="tx1"/>
              </a:solidFill>
            </a:endParaRPr>
          </a:p>
          <a:p>
            <a:pPr algn="ctr"/>
            <a:r>
              <a:rPr lang="ro-RO" b="1" dirty="0">
                <a:solidFill>
                  <a:schemeClr val="tx1"/>
                </a:solidFill>
              </a:rPr>
              <a:t>65,0 mii lei</a:t>
            </a:r>
          </a:p>
        </p:txBody>
      </p:sp>
    </p:spTree>
    <p:extLst>
      <p:ext uri="{BB962C8B-B14F-4D97-AF65-F5344CB8AC3E}">
        <p14:creationId xmlns:p14="http://schemas.microsoft.com/office/powerpoint/2010/main" val="20430996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15A436FC-4BAF-4491-8F00-102BC80B148A}"/>
              </a:ext>
            </a:extLst>
          </p:cNvPr>
          <p:cNvSpPr>
            <a:spLocks noGrp="1"/>
          </p:cNvSpPr>
          <p:nvPr>
            <p:ph type="title"/>
          </p:nvPr>
        </p:nvSpPr>
        <p:spPr>
          <a:xfrm>
            <a:off x="161365" y="322728"/>
            <a:ext cx="3415553" cy="466165"/>
          </a:xfrm>
          <a:solidFill>
            <a:schemeClr val="accent3">
              <a:lumMod val="20000"/>
              <a:lumOff val="80000"/>
            </a:schemeClr>
          </a:solidFill>
        </p:spPr>
        <p:txBody>
          <a:bodyPr>
            <a:noAutofit/>
          </a:bodyPr>
          <a:lstStyle/>
          <a:p>
            <a:r>
              <a:rPr lang="ro-RO" sz="1800" b="1" i="0" dirty="0">
                <a:solidFill>
                  <a:srgbClr val="080809"/>
                </a:solidFill>
                <a:effectLst/>
                <a:latin typeface="+mn-lt"/>
              </a:rPr>
              <a:t>Hramul căruțașilor, ediția a VIII-a, 2025 – căruțe tematice</a:t>
            </a:r>
            <a:endParaRPr lang="ro-RO" sz="1800" dirty="0"/>
          </a:p>
        </p:txBody>
      </p:sp>
      <p:sp>
        <p:nvSpPr>
          <p:cNvPr id="4" name="Substituent conținut 3">
            <a:extLst>
              <a:ext uri="{FF2B5EF4-FFF2-40B4-BE49-F238E27FC236}">
                <a16:creationId xmlns:a16="http://schemas.microsoft.com/office/drawing/2014/main" id="{66467B26-863C-4FA4-AB92-43113CEF48CF}"/>
              </a:ext>
            </a:extLst>
          </p:cNvPr>
          <p:cNvSpPr>
            <a:spLocks noGrp="1"/>
          </p:cNvSpPr>
          <p:nvPr>
            <p:ph sz="half" idx="2"/>
          </p:nvPr>
        </p:nvSpPr>
        <p:spPr>
          <a:xfrm>
            <a:off x="3810000" y="231448"/>
            <a:ext cx="5172635" cy="6395103"/>
          </a:xfrm>
          <a:solidFill>
            <a:schemeClr val="accent3">
              <a:lumMod val="20000"/>
              <a:lumOff val="80000"/>
            </a:schemeClr>
          </a:solidFill>
        </p:spPr>
        <p:txBody>
          <a:bodyPr>
            <a:normAutofit fontScale="25000" lnSpcReduction="20000"/>
          </a:bodyPr>
          <a:lstStyle/>
          <a:p>
            <a:pPr marL="0" indent="0" algn="l">
              <a:buNone/>
            </a:pPr>
            <a:r>
              <a:rPr lang="ro-RO" sz="2800" b="1" i="0" dirty="0">
                <a:solidFill>
                  <a:srgbClr val="212529"/>
                </a:solidFill>
                <a:effectLst/>
              </a:rPr>
              <a:t>                    </a:t>
            </a:r>
            <a:r>
              <a:rPr lang="ro-RO" sz="5600" b="1" i="0" dirty="0">
                <a:solidFill>
                  <a:srgbClr val="212529"/>
                </a:solidFill>
                <a:effectLst/>
              </a:rPr>
              <a:t>Sub titlul „DORUL BATE-N TOACĂ” a urmat Alaiul Portului Popular și al Căruțelor. Căruțele împodobite de sărbătoare, portul popular și oamenii dragi nu ne lasă să uităm că suntem parte dintr-o poveste frumoasă, numită Bravicea pitorească.</a:t>
            </a:r>
          </a:p>
          <a:p>
            <a:pPr algn="l"/>
            <a:r>
              <a:rPr lang="ro-RO" sz="5600" b="1" i="1" dirty="0">
                <a:solidFill>
                  <a:srgbClr val="212529"/>
                </a:solidFill>
                <a:effectLst/>
              </a:rPr>
              <a:t>    „Căruța Dorului”</a:t>
            </a:r>
            <a:r>
              <a:rPr lang="ro-RO" sz="5600" b="1" i="0" dirty="0">
                <a:solidFill>
                  <a:srgbClr val="212529"/>
                </a:solidFill>
                <a:effectLst/>
              </a:rPr>
              <a:t> cu mesajul </a:t>
            </a:r>
            <a:r>
              <a:rPr lang="ro-RO" sz="5600" b="1" i="1" dirty="0">
                <a:solidFill>
                  <a:srgbClr val="212529"/>
                </a:solidFill>
                <a:effectLst/>
              </a:rPr>
              <a:t>„Dorul nu are hotar”</a:t>
            </a:r>
            <a:r>
              <a:rPr lang="ro-RO" sz="5600" b="1" i="0" dirty="0">
                <a:solidFill>
                  <a:srgbClr val="212529"/>
                </a:solidFill>
                <a:effectLst/>
              </a:rPr>
              <a:t>, mânată de Simion IURCU, gătită de către angajații Grădiniței, directoare – dna </a:t>
            </a:r>
            <a:r>
              <a:rPr lang="ro-RO" sz="5600" b="1" i="0" dirty="0" err="1">
                <a:solidFill>
                  <a:srgbClr val="212529"/>
                </a:solidFill>
                <a:effectLst/>
              </a:rPr>
              <a:t>Parascovia</a:t>
            </a:r>
            <a:r>
              <a:rPr lang="ro-RO" sz="5600" b="1" i="0" dirty="0">
                <a:solidFill>
                  <a:srgbClr val="212529"/>
                </a:solidFill>
                <a:effectLst/>
              </a:rPr>
              <a:t> VULPE, împreună cu copii și părinții lor, a fost un simbol al legăturii neîntrerupte dintre cei de acasă și cei plecați.</a:t>
            </a:r>
          </a:p>
          <a:p>
            <a:pPr algn="l"/>
            <a:r>
              <a:rPr lang="ro-RO" sz="5600" b="1" i="1" dirty="0">
                <a:solidFill>
                  <a:srgbClr val="212529"/>
                </a:solidFill>
                <a:effectLst/>
              </a:rPr>
              <a:t>   „Căruța Familiei”</a:t>
            </a:r>
            <a:r>
              <a:rPr lang="ro-RO" sz="5600" b="1" i="0" dirty="0">
                <a:solidFill>
                  <a:srgbClr val="212529"/>
                </a:solidFill>
                <a:effectLst/>
              </a:rPr>
              <a:t> cu mesajul </a:t>
            </a:r>
            <a:r>
              <a:rPr lang="ro-RO" sz="5600" b="1" i="1" dirty="0">
                <a:solidFill>
                  <a:srgbClr val="212529"/>
                </a:solidFill>
                <a:effectLst/>
              </a:rPr>
              <a:t>„Acasă este acolo unde suntem noi”</a:t>
            </a:r>
            <a:r>
              <a:rPr lang="ro-RO" sz="5600" b="1" i="0" dirty="0">
                <a:solidFill>
                  <a:srgbClr val="212529"/>
                </a:solidFill>
                <a:effectLst/>
              </a:rPr>
              <a:t>–condusă de Ion URSU, a fost gătită de către Biblioteca Publică „George Munteanu”, șefa – dna Angela ZATIC, </a:t>
            </a:r>
            <a:r>
              <a:rPr lang="ro-RO" sz="5600" b="1" i="0" dirty="0" err="1">
                <a:solidFill>
                  <a:srgbClr val="212529"/>
                </a:solidFill>
                <a:effectLst/>
              </a:rPr>
              <a:t>bibliote-cara</a:t>
            </a:r>
            <a:r>
              <a:rPr lang="ro-RO" sz="5600" b="1" i="0" dirty="0">
                <a:solidFill>
                  <a:srgbClr val="212529"/>
                </a:solidFill>
                <a:effectLst/>
              </a:rPr>
              <a:t> – dna Natalia VLEJU, împreună cu Clubul Femeilor, serviciul bibliotecii.</a:t>
            </a:r>
          </a:p>
          <a:p>
            <a:pPr algn="l"/>
            <a:r>
              <a:rPr lang="ro-RO" sz="5600" b="1" i="1" dirty="0">
                <a:solidFill>
                  <a:srgbClr val="212529"/>
                </a:solidFill>
                <a:effectLst/>
              </a:rPr>
              <a:t>   „Căruța Cântecului și Jocului”</a:t>
            </a:r>
            <a:r>
              <a:rPr lang="ro-RO" sz="5600" b="1" i="0" dirty="0">
                <a:solidFill>
                  <a:srgbClr val="212529"/>
                </a:solidFill>
                <a:effectLst/>
              </a:rPr>
              <a:t>, cu mesajul </a:t>
            </a:r>
            <a:r>
              <a:rPr lang="ro-RO" sz="5600" b="1" i="1" dirty="0">
                <a:solidFill>
                  <a:srgbClr val="212529"/>
                </a:solidFill>
                <a:effectLst/>
              </a:rPr>
              <a:t>„Cânt și joc pentru neam”</a:t>
            </a:r>
            <a:r>
              <a:rPr lang="ro-RO" sz="5600" b="1" i="0" dirty="0">
                <a:solidFill>
                  <a:srgbClr val="212529"/>
                </a:solidFill>
                <a:effectLst/>
              </a:rPr>
              <a:t> a fost condusă de Mihail URSU și înfrumusețată de către angajații Școlii de Arte Bravicea, director interimar – dl Vasile ZUBCO, ne-a amintit că </a:t>
            </a:r>
            <a:r>
              <a:rPr lang="ro-RO" sz="5600" b="1" i="0" dirty="0" err="1">
                <a:solidFill>
                  <a:srgbClr val="212529"/>
                </a:solidFill>
                <a:effectLst/>
              </a:rPr>
              <a:t>bravicenii</a:t>
            </a:r>
            <a:r>
              <a:rPr lang="ro-RO" sz="5600" b="1" i="0" dirty="0">
                <a:solidFill>
                  <a:srgbClr val="212529"/>
                </a:solidFill>
                <a:effectLst/>
              </a:rPr>
              <a:t> și vecinii lor nu au uitat să cânte, să joace și să se bucure împreună.</a:t>
            </a:r>
          </a:p>
          <a:p>
            <a:pPr algn="l"/>
            <a:r>
              <a:rPr lang="ro-RO" sz="5600" b="1" i="1" dirty="0">
                <a:solidFill>
                  <a:srgbClr val="212529"/>
                </a:solidFill>
                <a:effectLst/>
              </a:rPr>
              <a:t>   „Căruța Diasporei”</a:t>
            </a:r>
            <a:r>
              <a:rPr lang="ro-RO" sz="5600" b="1" i="0" dirty="0">
                <a:solidFill>
                  <a:srgbClr val="212529"/>
                </a:solidFill>
                <a:effectLst/>
              </a:rPr>
              <a:t> cu mesajul </a:t>
            </a:r>
            <a:r>
              <a:rPr lang="ro-RO" sz="5600" b="1" i="1" dirty="0">
                <a:solidFill>
                  <a:srgbClr val="212529"/>
                </a:solidFill>
                <a:effectLst/>
              </a:rPr>
              <a:t>„Veniți de peste munți și mări cu dor”</a:t>
            </a:r>
            <a:r>
              <a:rPr lang="ro-RO" sz="5600" b="1" i="0" dirty="0">
                <a:solidFill>
                  <a:srgbClr val="212529"/>
                </a:solidFill>
                <a:effectLst/>
              </a:rPr>
              <a:t>, a fost condusă de Cătălin CULIUC iar responsabilii de înfrumusețare au fost consilierii sătești dl Gheorghe BATCU și dl Vasile BOȚAN. Această căruță a fost un mesaj viu al celor plecați în Italia, România, Franța, Portugalia, Rusia, Grecia, Anglia, SUA, Canada, Irlanda, Olanda, Germania, Spania, care, chiar dacă sunt departe cu trupul, sunt aproape cu sufletul – aproape de sat, de tradiții, de familie.</a:t>
            </a:r>
          </a:p>
          <a:p>
            <a:pPr algn="l"/>
            <a:r>
              <a:rPr lang="ro-RO" sz="5600" b="1" i="1" dirty="0">
                <a:solidFill>
                  <a:srgbClr val="212529"/>
                </a:solidFill>
                <a:effectLst/>
              </a:rPr>
              <a:t> „Căruța Tradițiilor”</a:t>
            </a:r>
            <a:r>
              <a:rPr lang="ro-RO" sz="5600" b="1" i="0" dirty="0">
                <a:solidFill>
                  <a:srgbClr val="212529"/>
                </a:solidFill>
                <a:effectLst/>
              </a:rPr>
              <a:t> cu mesajul </a:t>
            </a:r>
            <a:r>
              <a:rPr lang="ro-RO" sz="5600" b="1" i="1" dirty="0">
                <a:solidFill>
                  <a:srgbClr val="212529"/>
                </a:solidFill>
                <a:effectLst/>
              </a:rPr>
              <a:t>„Rădăcinile nu se uită” </a:t>
            </a:r>
            <a:r>
              <a:rPr lang="ro-RO" sz="5600" b="1" i="0" dirty="0">
                <a:solidFill>
                  <a:srgbClr val="212529"/>
                </a:solidFill>
                <a:effectLst/>
              </a:rPr>
              <a:t>–condusă de Ștefan MOCANU, gătită de Muzeul Satului Bravicea, muzeografă – dna Tatiana RÎȘCOVAN, împreună cu grupul „Moștenitorii” și Muzeul de Istorie și Studiere a Ținutului Natal din satul Săseni, muzeografa – dna Eleonora NAZARIA, secretara Consiliului Local Săseni – dna Cristina AGA, căruțaș – Ștefan NEGRU</a:t>
            </a:r>
            <a:r>
              <a:rPr lang="ro-RO" sz="5600" b="1" dirty="0">
                <a:solidFill>
                  <a:srgbClr val="212529"/>
                </a:solidFill>
              </a:rPr>
              <a:t>.</a:t>
            </a:r>
            <a:r>
              <a:rPr lang="ro-RO" sz="5600" b="1" i="0" dirty="0">
                <a:solidFill>
                  <a:srgbClr val="212529"/>
                </a:solidFill>
                <a:effectLst/>
              </a:rPr>
              <a:t> </a:t>
            </a:r>
          </a:p>
        </p:txBody>
      </p:sp>
      <p:pic>
        <p:nvPicPr>
          <p:cNvPr id="5122" name="Picture 2">
            <a:extLst>
              <a:ext uri="{FF2B5EF4-FFF2-40B4-BE49-F238E27FC236}">
                <a16:creationId xmlns:a16="http://schemas.microsoft.com/office/drawing/2014/main" id="{9737586E-ED6B-479F-8F50-3D57C0E830B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41101" y="1172086"/>
            <a:ext cx="3482087" cy="232139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FABF84DC-9E3B-4C77-9C1E-6C52DAAE21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02" y="3971833"/>
            <a:ext cx="3482088" cy="2321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4487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A09B5892-18EC-494A-A088-6F331AE16890}"/>
              </a:ext>
            </a:extLst>
          </p:cNvPr>
          <p:cNvSpPr>
            <a:spLocks noGrp="1"/>
          </p:cNvSpPr>
          <p:nvPr>
            <p:ph type="title"/>
          </p:nvPr>
        </p:nvSpPr>
        <p:spPr>
          <a:xfrm>
            <a:off x="842682" y="197225"/>
            <a:ext cx="7844117" cy="484094"/>
          </a:xfrm>
          <a:solidFill>
            <a:schemeClr val="accent3">
              <a:lumMod val="20000"/>
              <a:lumOff val="80000"/>
            </a:schemeClr>
          </a:solidFill>
        </p:spPr>
        <p:txBody>
          <a:bodyPr>
            <a:noAutofit/>
          </a:bodyPr>
          <a:lstStyle/>
          <a:p>
            <a:r>
              <a:rPr lang="ro-RO" sz="2000" b="1" i="0" dirty="0">
                <a:solidFill>
                  <a:srgbClr val="080809"/>
                </a:solidFill>
                <a:effectLst/>
                <a:latin typeface="+mn-lt"/>
              </a:rPr>
              <a:t>Hramul căruțașilor, ediția a VIII, 2025 – </a:t>
            </a:r>
            <a:r>
              <a:rPr lang="ro-RO" sz="2000" b="1" dirty="0">
                <a:solidFill>
                  <a:srgbClr val="080809"/>
                </a:solidFill>
                <a:latin typeface="+mn-lt"/>
              </a:rPr>
              <a:t>căruțe tematice</a:t>
            </a:r>
            <a:endParaRPr lang="ro-RO" sz="2000" dirty="0"/>
          </a:p>
        </p:txBody>
      </p:sp>
      <p:sp>
        <p:nvSpPr>
          <p:cNvPr id="4" name="Substituent conținut 3">
            <a:extLst>
              <a:ext uri="{FF2B5EF4-FFF2-40B4-BE49-F238E27FC236}">
                <a16:creationId xmlns:a16="http://schemas.microsoft.com/office/drawing/2014/main" id="{0EF1BF2B-A8F2-4003-A2F0-152D0207D466}"/>
              </a:ext>
            </a:extLst>
          </p:cNvPr>
          <p:cNvSpPr>
            <a:spLocks noGrp="1"/>
          </p:cNvSpPr>
          <p:nvPr>
            <p:ph sz="half" idx="2"/>
          </p:nvPr>
        </p:nvSpPr>
        <p:spPr>
          <a:xfrm>
            <a:off x="3971365" y="762000"/>
            <a:ext cx="5074023" cy="5898776"/>
          </a:xfrm>
          <a:solidFill>
            <a:schemeClr val="accent3">
              <a:lumMod val="20000"/>
              <a:lumOff val="80000"/>
            </a:schemeClr>
          </a:solidFill>
        </p:spPr>
        <p:txBody>
          <a:bodyPr>
            <a:normAutofit fontScale="25000" lnSpcReduction="20000"/>
          </a:bodyPr>
          <a:lstStyle/>
          <a:p>
            <a:pPr algn="l"/>
            <a:r>
              <a:rPr lang="ro-RO" sz="5600" b="1" i="1" dirty="0">
                <a:solidFill>
                  <a:srgbClr val="212529"/>
                </a:solidFill>
                <a:effectLst/>
              </a:rPr>
              <a:t>„Căruța Tineretului</a:t>
            </a:r>
            <a:r>
              <a:rPr lang="ro-RO" sz="5600" b="1" i="0" dirty="0">
                <a:solidFill>
                  <a:srgbClr val="212529"/>
                </a:solidFill>
                <a:effectLst/>
              </a:rPr>
              <a:t>” cu mesajul </a:t>
            </a:r>
            <a:r>
              <a:rPr lang="ro-RO" sz="5600" b="1" i="1" dirty="0">
                <a:solidFill>
                  <a:srgbClr val="212529"/>
                </a:solidFill>
                <a:effectLst/>
              </a:rPr>
              <a:t>„Noi continuăm tradițiile” </a:t>
            </a:r>
            <a:r>
              <a:rPr lang="ro-RO" sz="5600" b="1" i="0" dirty="0">
                <a:solidFill>
                  <a:srgbClr val="212529"/>
                </a:solidFill>
                <a:effectLst/>
              </a:rPr>
              <a:t>a  fost căruța lui Nichita BOȚAN, gătită de către colectivul Gimnaziului „Ștefan cel Mare”, directoare – dna Elena GODOVANIUC, responsabilă – dna Silvia BATCU, directoare adjunctă pentru educație. </a:t>
            </a:r>
          </a:p>
          <a:p>
            <a:pPr algn="l"/>
            <a:r>
              <a:rPr lang="ro-RO" sz="5600" b="1" i="1" dirty="0" err="1">
                <a:solidFill>
                  <a:srgbClr val="212529"/>
                </a:solidFill>
                <a:effectLst/>
              </a:rPr>
              <a:t>Bricica</a:t>
            </a:r>
            <a:r>
              <a:rPr lang="ro-RO" sz="5600" b="1" i="0" dirty="0">
                <a:solidFill>
                  <a:srgbClr val="212529"/>
                </a:solidFill>
                <a:effectLst/>
              </a:rPr>
              <a:t> – mica, dar vrednica surată a căruței de altădată era mândria țăranului gospodar, iar la „Hramul căruțașilor” ea a revenit ca simbol al grijii pentru frumos, al tradiției păstrate cu migală. </a:t>
            </a:r>
            <a:r>
              <a:rPr lang="ro-RO" sz="5600" b="1" i="0" dirty="0" err="1">
                <a:solidFill>
                  <a:srgbClr val="212529"/>
                </a:solidFill>
                <a:effectLst/>
              </a:rPr>
              <a:t>Bricica</a:t>
            </a:r>
            <a:r>
              <a:rPr lang="ro-RO" sz="5600" b="1" i="0" dirty="0">
                <a:solidFill>
                  <a:srgbClr val="212529"/>
                </a:solidFill>
                <a:effectLst/>
              </a:rPr>
              <a:t> lui Serghei CIORAP, cu tinerii gospodari Eugen și Victoria SOBOL, ne-a amintit că și lucrurile mici pot avea valoare mare atunci când sunt încărcate cu suflet și istorie.</a:t>
            </a:r>
            <a:endParaRPr lang="ro-RO" sz="5600" dirty="0">
              <a:solidFill>
                <a:srgbClr val="212529"/>
              </a:solidFill>
            </a:endParaRPr>
          </a:p>
          <a:p>
            <a:pPr algn="l"/>
            <a:r>
              <a:rPr lang="ro-RO" sz="5600" b="1" i="0" dirty="0">
                <a:solidFill>
                  <a:srgbClr val="212529"/>
                </a:solidFill>
                <a:effectLst/>
              </a:rPr>
              <a:t>În cadrul expoziției „ZESTREA NEAMULUI”, cei prezenți au descoperit frumusețea tradițiilor în cadrul expozițiilor tematice.</a:t>
            </a:r>
          </a:p>
          <a:p>
            <a:pPr algn="l"/>
            <a:r>
              <a:rPr lang="ro-RO" sz="5600" b="1" i="1" dirty="0">
                <a:solidFill>
                  <a:srgbClr val="212529"/>
                </a:solidFill>
                <a:effectLst/>
              </a:rPr>
              <a:t>„Masa gospodinelor”</a:t>
            </a:r>
            <a:r>
              <a:rPr lang="ro-RO" sz="5600" b="1" i="0" dirty="0">
                <a:solidFill>
                  <a:srgbClr val="212529"/>
                </a:solidFill>
                <a:effectLst/>
              </a:rPr>
              <a:t> a fost pregătită de către Elena GREJDIAN, </a:t>
            </a:r>
            <a:r>
              <a:rPr lang="ro-RO" sz="5600" b="1" i="0" dirty="0" err="1">
                <a:solidFill>
                  <a:srgbClr val="212529"/>
                </a:solidFill>
                <a:effectLst/>
              </a:rPr>
              <a:t>Aleona</a:t>
            </a:r>
            <a:r>
              <a:rPr lang="ro-RO" sz="5600" b="1" i="0" dirty="0">
                <a:solidFill>
                  <a:srgbClr val="212529"/>
                </a:solidFill>
                <a:effectLst/>
              </a:rPr>
              <a:t> POSTOLACHI, Nina AGA;</a:t>
            </a:r>
          </a:p>
          <a:p>
            <a:pPr algn="l"/>
            <a:r>
              <a:rPr lang="ro-RO" sz="5600" b="1" i="1" dirty="0">
                <a:solidFill>
                  <a:srgbClr val="212529"/>
                </a:solidFill>
                <a:effectLst/>
              </a:rPr>
              <a:t>„Cuptorul satului”, </a:t>
            </a:r>
            <a:r>
              <a:rPr lang="ro-RO" sz="5600" b="1" i="0" dirty="0">
                <a:solidFill>
                  <a:srgbClr val="212529"/>
                </a:solidFill>
                <a:effectLst/>
              </a:rPr>
              <a:t>cu colaci, pâine, plăcinte coapte de către Maria UNCU, Maria CEGODARI, Larisa HAREA, Eugenia BELEACOV, Emilia PÎRĂU, Alexandra GOGU, Zinaida URSACHI, Natalia COJOCARI, Iulia BEJAN, Nadejda PRUTEANU, Elisaveta URSACHI – membre ale „Clubului Femeilor”, serviciul Bibliotecii Publice „George Munteanu”;</a:t>
            </a:r>
          </a:p>
          <a:p>
            <a:pPr algn="l"/>
            <a:r>
              <a:rPr lang="ro-RO" sz="5600" b="1" i="1" dirty="0">
                <a:solidFill>
                  <a:srgbClr val="212529"/>
                </a:solidFill>
                <a:effectLst/>
              </a:rPr>
              <a:t>„Căruța morarului”</a:t>
            </a:r>
            <a:r>
              <a:rPr lang="ro-RO" sz="5600" b="1" i="0" dirty="0">
                <a:solidFill>
                  <a:srgbClr val="212529"/>
                </a:solidFill>
                <a:effectLst/>
              </a:rPr>
              <a:t> a fost amenajată de către căruțașul Fiodor PȘENIȚCHI împreună cu soția sa Galina;</a:t>
            </a:r>
          </a:p>
          <a:p>
            <a:pPr algn="l"/>
            <a:r>
              <a:rPr lang="ro-RO" sz="5600" b="1" i="1" dirty="0">
                <a:solidFill>
                  <a:srgbClr val="212529"/>
                </a:solidFill>
                <a:effectLst/>
              </a:rPr>
              <a:t>„Popasul vânătorilor”</a:t>
            </a:r>
            <a:r>
              <a:rPr lang="ro-RO" sz="5600" b="1" i="0" dirty="0">
                <a:solidFill>
                  <a:srgbClr val="212529"/>
                </a:solidFill>
                <a:effectLst/>
              </a:rPr>
              <a:t> a fost amenajat de către </a:t>
            </a:r>
            <a:r>
              <a:rPr lang="ro-RO" sz="5600" b="1" i="0" dirty="0" err="1">
                <a:solidFill>
                  <a:srgbClr val="212529"/>
                </a:solidFill>
                <a:effectLst/>
              </a:rPr>
              <a:t>Timofei</a:t>
            </a:r>
            <a:r>
              <a:rPr lang="ro-RO" sz="5600" b="1" i="0" dirty="0">
                <a:solidFill>
                  <a:srgbClr val="212529"/>
                </a:solidFill>
                <a:effectLst/>
              </a:rPr>
              <a:t> GHINDĂ cu echipa de vânători;</a:t>
            </a:r>
          </a:p>
          <a:p>
            <a:pPr algn="l"/>
            <a:r>
              <a:rPr lang="ro-RO" sz="5600" b="1" i="0" dirty="0">
                <a:solidFill>
                  <a:srgbClr val="212529"/>
                </a:solidFill>
                <a:effectLst/>
              </a:rPr>
              <a:t>„</a:t>
            </a:r>
            <a:r>
              <a:rPr lang="ro-RO" sz="5600" b="1" i="1" dirty="0">
                <a:solidFill>
                  <a:srgbClr val="212529"/>
                </a:solidFill>
                <a:effectLst/>
              </a:rPr>
              <a:t>Cortul Diasporei”</a:t>
            </a:r>
            <a:r>
              <a:rPr lang="ro-RO" sz="5600" b="1" i="0" dirty="0">
                <a:solidFill>
                  <a:srgbClr val="212529"/>
                </a:solidFill>
                <a:effectLst/>
              </a:rPr>
              <a:t> a fost amenajat de către consilierii locali Gheorghe BATCU și Vasile BOȚAN;</a:t>
            </a:r>
          </a:p>
          <a:p>
            <a:pPr algn="l"/>
            <a:r>
              <a:rPr lang="ro-RO" sz="5600" b="1" i="1" dirty="0">
                <a:solidFill>
                  <a:srgbClr val="212529"/>
                </a:solidFill>
                <a:effectLst/>
              </a:rPr>
              <a:t>„Căruța olarului”</a:t>
            </a:r>
            <a:r>
              <a:rPr lang="ro-RO" sz="5600" b="1" i="0" dirty="0">
                <a:solidFill>
                  <a:srgbClr val="212529"/>
                </a:solidFill>
                <a:effectLst/>
              </a:rPr>
              <a:t> a fost amenajată de către Tatiana RÎȘCOVAN, Valeriu URSU și Liliana NICOV (Muzeul Satului Bravicea);</a:t>
            </a:r>
          </a:p>
          <a:p>
            <a:endParaRPr lang="ro-RO" dirty="0"/>
          </a:p>
        </p:txBody>
      </p:sp>
      <p:pic>
        <p:nvPicPr>
          <p:cNvPr id="6146" name="Picture 2">
            <a:extLst>
              <a:ext uri="{FF2B5EF4-FFF2-40B4-BE49-F238E27FC236}">
                <a16:creationId xmlns:a16="http://schemas.microsoft.com/office/drawing/2014/main" id="{035B9ADE-31AA-4F11-B07C-3BBC093FAEF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95263" y="1114363"/>
            <a:ext cx="3483722" cy="232248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D6F6FEA4-A5CA-4464-80FF-0D406DC1C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978" y="3783606"/>
            <a:ext cx="3483720" cy="2322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9367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3D1E8EDD-FB96-414C-AC9B-D78D54992975}"/>
              </a:ext>
            </a:extLst>
          </p:cNvPr>
          <p:cNvSpPr>
            <a:spLocks noGrp="1"/>
          </p:cNvSpPr>
          <p:nvPr>
            <p:ph type="title"/>
          </p:nvPr>
        </p:nvSpPr>
        <p:spPr>
          <a:xfrm>
            <a:off x="5199529" y="323851"/>
            <a:ext cx="3801035" cy="701814"/>
          </a:xfrm>
          <a:solidFill>
            <a:schemeClr val="accent3">
              <a:lumMod val="20000"/>
              <a:lumOff val="80000"/>
            </a:schemeClr>
          </a:solidFill>
        </p:spPr>
        <p:txBody>
          <a:bodyPr>
            <a:normAutofit/>
          </a:bodyPr>
          <a:lstStyle/>
          <a:p>
            <a:r>
              <a:rPr lang="ro-RO" sz="2000" b="1" i="0" dirty="0">
                <a:solidFill>
                  <a:srgbClr val="080809"/>
                </a:solidFill>
                <a:effectLst/>
                <a:latin typeface="+mn-lt"/>
              </a:rPr>
              <a:t>Hramul căruțașilor, ediția a VIII-a, 2025 – </a:t>
            </a:r>
            <a:r>
              <a:rPr lang="ro-RO" sz="2000" b="1" dirty="0">
                <a:solidFill>
                  <a:srgbClr val="080809"/>
                </a:solidFill>
                <a:latin typeface="+mn-lt"/>
              </a:rPr>
              <a:t>expoziții tematice</a:t>
            </a:r>
            <a:endParaRPr lang="ro-RO" sz="2000" dirty="0"/>
          </a:p>
        </p:txBody>
      </p:sp>
      <p:sp>
        <p:nvSpPr>
          <p:cNvPr id="3" name="Substituent conținut 2">
            <a:extLst>
              <a:ext uri="{FF2B5EF4-FFF2-40B4-BE49-F238E27FC236}">
                <a16:creationId xmlns:a16="http://schemas.microsoft.com/office/drawing/2014/main" id="{B998E447-54BF-44A3-854E-4CABE536C47A}"/>
              </a:ext>
            </a:extLst>
          </p:cNvPr>
          <p:cNvSpPr>
            <a:spLocks noGrp="1"/>
          </p:cNvSpPr>
          <p:nvPr>
            <p:ph sz="half" idx="1"/>
          </p:nvPr>
        </p:nvSpPr>
        <p:spPr>
          <a:xfrm>
            <a:off x="261763" y="323851"/>
            <a:ext cx="4776402" cy="6238874"/>
          </a:xfrm>
          <a:solidFill>
            <a:schemeClr val="accent3">
              <a:lumMod val="20000"/>
              <a:lumOff val="80000"/>
            </a:schemeClr>
          </a:solidFill>
        </p:spPr>
        <p:txBody>
          <a:bodyPr>
            <a:noAutofit/>
          </a:bodyPr>
          <a:lstStyle/>
          <a:p>
            <a:pPr algn="l"/>
            <a:r>
              <a:rPr lang="ro-RO" sz="1400" b="1" i="1" dirty="0">
                <a:solidFill>
                  <a:srgbClr val="212529"/>
                </a:solidFill>
                <a:effectLst/>
              </a:rPr>
              <a:t>Expoziția de carte „Scriitorul de Bravicea”,</a:t>
            </a:r>
            <a:r>
              <a:rPr lang="ro-RO" sz="1400" b="1" i="0" dirty="0">
                <a:solidFill>
                  <a:srgbClr val="212529"/>
                </a:solidFill>
                <a:effectLst/>
              </a:rPr>
              <a:t> prezentată de Natalia VLEJU, bibliotecară la Biblioteca Publică „George Munteanu”;</a:t>
            </a:r>
          </a:p>
          <a:p>
            <a:pPr algn="l"/>
            <a:r>
              <a:rPr lang="ro-RO" sz="1400" b="1" i="1" dirty="0">
                <a:solidFill>
                  <a:srgbClr val="212529"/>
                </a:solidFill>
                <a:effectLst/>
              </a:rPr>
              <a:t>„Căruța de târg”</a:t>
            </a:r>
            <a:r>
              <a:rPr lang="ro-RO" sz="1400" b="1" i="0" dirty="0">
                <a:solidFill>
                  <a:srgbClr val="212529"/>
                </a:solidFill>
                <a:effectLst/>
              </a:rPr>
              <a:t> a fost amenajată de către Zinaida TĂVĂLUC și Valentina MOGÎLDEA, căruțaș Mihail RALEȚCHI;</a:t>
            </a:r>
          </a:p>
          <a:p>
            <a:pPr algn="l"/>
            <a:r>
              <a:rPr lang="ro-RO" sz="1400" b="1" i="1" dirty="0">
                <a:solidFill>
                  <a:srgbClr val="212529"/>
                </a:solidFill>
                <a:effectLst/>
              </a:rPr>
              <a:t>„Cortul meșteșugarului”</a:t>
            </a:r>
            <a:r>
              <a:rPr lang="ro-RO" sz="1400" b="1" i="0" dirty="0">
                <a:solidFill>
                  <a:srgbClr val="212529"/>
                </a:solidFill>
                <a:effectLst/>
              </a:rPr>
              <a:t> a fost cu exponate confecționate de către Simion RÎȘCOVAN;</a:t>
            </a:r>
          </a:p>
          <a:p>
            <a:pPr algn="l"/>
            <a:r>
              <a:rPr lang="ro-RO" sz="1400" b="1" i="1" dirty="0">
                <a:solidFill>
                  <a:srgbClr val="212529"/>
                </a:solidFill>
                <a:effectLst/>
              </a:rPr>
              <a:t>„Casa Mare”</a:t>
            </a:r>
            <a:r>
              <a:rPr lang="ro-RO" sz="1400" b="1" i="0" dirty="0">
                <a:solidFill>
                  <a:srgbClr val="212529"/>
                </a:solidFill>
                <a:effectLst/>
              </a:rPr>
              <a:t> a fost amenajată de educatoarele Grădiniței – </a:t>
            </a:r>
            <a:r>
              <a:rPr lang="ro-RO" sz="1400" b="1" i="0" dirty="0" err="1">
                <a:solidFill>
                  <a:srgbClr val="212529"/>
                </a:solidFill>
                <a:effectLst/>
              </a:rPr>
              <a:t>Parascovia</a:t>
            </a:r>
            <a:r>
              <a:rPr lang="ro-RO" sz="1400" b="1" i="0" dirty="0">
                <a:solidFill>
                  <a:srgbClr val="212529"/>
                </a:solidFill>
                <a:effectLst/>
              </a:rPr>
              <a:t> VULPE, Galina JOREAN, Diana SÎRBU, Galina MÎNDRU, Livia BATCU;</a:t>
            </a:r>
          </a:p>
          <a:p>
            <a:pPr algn="l"/>
            <a:r>
              <a:rPr lang="ro-RO" sz="1400" b="1" i="1" dirty="0">
                <a:solidFill>
                  <a:srgbClr val="212529"/>
                </a:solidFill>
                <a:effectLst/>
              </a:rPr>
              <a:t>„Căsuța de vacanță”</a:t>
            </a:r>
            <a:r>
              <a:rPr lang="ro-RO" sz="1400" b="1" i="0" dirty="0">
                <a:solidFill>
                  <a:srgbClr val="212529"/>
                </a:solidFill>
                <a:effectLst/>
              </a:rPr>
              <a:t> a Tatianei DIANU;</a:t>
            </a:r>
          </a:p>
          <a:p>
            <a:pPr algn="l"/>
            <a:r>
              <a:rPr lang="ro-RO" sz="1400" b="1" i="1" dirty="0">
                <a:solidFill>
                  <a:srgbClr val="212529"/>
                </a:solidFill>
                <a:effectLst/>
              </a:rPr>
              <a:t>Expoziții de lucrări artizanale</a:t>
            </a:r>
            <a:r>
              <a:rPr lang="ro-RO" sz="1400" b="1" i="0" dirty="0">
                <a:solidFill>
                  <a:srgbClr val="212529"/>
                </a:solidFill>
                <a:effectLst/>
              </a:rPr>
              <a:t> confecționate de către Elena TARLAJAN, Natalia POPA, Lucia MORĂRESCU;</a:t>
            </a:r>
          </a:p>
          <a:p>
            <a:pPr algn="l"/>
            <a:r>
              <a:rPr lang="ro-RO" sz="1400" b="1" i="1" dirty="0">
                <a:solidFill>
                  <a:srgbClr val="212529"/>
                </a:solidFill>
                <a:effectLst/>
              </a:rPr>
              <a:t>Expoziția de covoare și prosoape</a:t>
            </a:r>
            <a:r>
              <a:rPr lang="ro-RO" sz="1400" b="1" i="0" dirty="0">
                <a:solidFill>
                  <a:srgbClr val="212529"/>
                </a:solidFill>
                <a:effectLst/>
              </a:rPr>
              <a:t> din zestrea Zinaidei TĂVĂLUC, Galinei PȘENIȚCHI, Tatianei RÎȘCOVAN, Elenei POPA, a lui Iulian IURCU;</a:t>
            </a:r>
          </a:p>
          <a:p>
            <a:pPr algn="l"/>
            <a:r>
              <a:rPr lang="ro-RO" sz="1400" b="1" i="1" dirty="0">
                <a:solidFill>
                  <a:srgbClr val="212529"/>
                </a:solidFill>
                <a:effectLst/>
              </a:rPr>
              <a:t>„Stupina Codrilor”</a:t>
            </a:r>
            <a:r>
              <a:rPr lang="ro-RO" sz="1400" b="1" i="0" dirty="0">
                <a:solidFill>
                  <a:srgbClr val="212529"/>
                </a:solidFill>
                <a:effectLst/>
              </a:rPr>
              <a:t> a soților Eugen și Victoria SOBOL;</a:t>
            </a:r>
          </a:p>
          <a:p>
            <a:pPr algn="l"/>
            <a:r>
              <a:rPr lang="ro-RO" sz="1400" b="1" i="0" dirty="0">
                <a:solidFill>
                  <a:srgbClr val="212529"/>
                </a:solidFill>
                <a:effectLst/>
              </a:rPr>
              <a:t>„</a:t>
            </a:r>
            <a:r>
              <a:rPr lang="ro-RO" sz="1400" b="1" i="1" dirty="0" err="1">
                <a:solidFill>
                  <a:srgbClr val="212529"/>
                </a:solidFill>
                <a:effectLst/>
              </a:rPr>
              <a:t>Bricica</a:t>
            </a:r>
            <a:r>
              <a:rPr lang="ro-RO" sz="1400" b="1" i="1" dirty="0">
                <a:solidFill>
                  <a:srgbClr val="212529"/>
                </a:solidFill>
                <a:effectLst/>
              </a:rPr>
              <a:t> cu flori”</a:t>
            </a:r>
            <a:r>
              <a:rPr lang="ro-RO" sz="1400" b="1" i="0" dirty="0">
                <a:solidFill>
                  <a:srgbClr val="212529"/>
                </a:solidFill>
                <a:effectLst/>
              </a:rPr>
              <a:t> a fost amenajată de către </a:t>
            </a:r>
            <a:r>
              <a:rPr lang="ro-RO" sz="1400" b="1" i="0" dirty="0" err="1">
                <a:solidFill>
                  <a:srgbClr val="212529"/>
                </a:solidFill>
                <a:effectLst/>
              </a:rPr>
              <a:t>Antonina</a:t>
            </a:r>
            <a:r>
              <a:rPr lang="ro-RO" sz="1400" b="1" i="0" dirty="0">
                <a:solidFill>
                  <a:srgbClr val="212529"/>
                </a:solidFill>
                <a:effectLst/>
              </a:rPr>
              <a:t> COGÎLNICEANU și Ala POPA.</a:t>
            </a:r>
          </a:p>
          <a:p>
            <a:pPr algn="l"/>
            <a:r>
              <a:rPr lang="ro-RO" sz="1400" b="1" i="0" dirty="0">
                <a:solidFill>
                  <a:srgbClr val="212529"/>
                </a:solidFill>
                <a:effectLst/>
              </a:rPr>
              <a:t>Agenți economici au asigurat partea distractivă a evenimentului iar moderatoarea „Hramului căruțașilor”, ediția a VIII-a, a fost dna Svetlana RÎȘCOVAN.</a:t>
            </a:r>
          </a:p>
          <a:p>
            <a:pPr marL="0" indent="0">
              <a:spcBef>
                <a:spcPts val="600"/>
              </a:spcBef>
              <a:spcAft>
                <a:spcPts val="600"/>
              </a:spcAft>
              <a:buNone/>
            </a:pPr>
            <a:r>
              <a:rPr lang="ro-RO" sz="1200" i="1" dirty="0">
                <a:hlinkClick r:id="rId2"/>
              </a:rPr>
              <a:t>https://www.facebook.com/curieruldebravicea/posts/pfbid0UjjuSbMC2rd9n6SPXJpCNL5Dn7JSU8CPDhH7QWUJFtbkT322FqAfbk4YRG6dmATnl</a:t>
            </a:r>
            <a:endParaRPr lang="ro-RO" sz="1200" i="1" dirty="0"/>
          </a:p>
        </p:txBody>
      </p:sp>
      <p:pic>
        <p:nvPicPr>
          <p:cNvPr id="7170" name="Picture 2">
            <a:extLst>
              <a:ext uri="{FF2B5EF4-FFF2-40B4-BE49-F238E27FC236}">
                <a16:creationId xmlns:a16="http://schemas.microsoft.com/office/drawing/2014/main" id="{5ADE2C2C-742C-4161-AB64-51EA04C69C4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433522" y="1280621"/>
            <a:ext cx="3448715" cy="229914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C4456C99-148B-49DE-8A57-7FE8223F1A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449" y="3825083"/>
            <a:ext cx="3482788" cy="2320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9574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3C5053A7-690E-4DE4-AD03-9CEA8AE4B0B8}"/>
              </a:ext>
            </a:extLst>
          </p:cNvPr>
          <p:cNvSpPr>
            <a:spLocks noGrp="1"/>
          </p:cNvSpPr>
          <p:nvPr>
            <p:ph type="title"/>
          </p:nvPr>
        </p:nvSpPr>
        <p:spPr>
          <a:xfrm>
            <a:off x="208404" y="80682"/>
            <a:ext cx="8763090" cy="422422"/>
          </a:xfrm>
          <a:solidFill>
            <a:schemeClr val="accent4">
              <a:lumMod val="20000"/>
              <a:lumOff val="80000"/>
            </a:schemeClr>
          </a:solidFill>
        </p:spPr>
        <p:txBody>
          <a:bodyPr>
            <a:noAutofit/>
          </a:bodyPr>
          <a:lstStyle/>
          <a:p>
            <a:r>
              <a:rPr lang="ro-RO" sz="2000" b="1" dirty="0">
                <a:latin typeface="+mn-lt"/>
              </a:rPr>
              <a:t>Sponsorii Hramului căruțașilor, ediția a VIII-a, 2025</a:t>
            </a:r>
          </a:p>
        </p:txBody>
      </p:sp>
      <p:sp>
        <p:nvSpPr>
          <p:cNvPr id="4" name="Substituent conținut 3">
            <a:extLst>
              <a:ext uri="{FF2B5EF4-FFF2-40B4-BE49-F238E27FC236}">
                <a16:creationId xmlns:a16="http://schemas.microsoft.com/office/drawing/2014/main" id="{FE48FB3C-64AC-49AB-9EFA-BDC458ED866B}"/>
              </a:ext>
            </a:extLst>
          </p:cNvPr>
          <p:cNvSpPr>
            <a:spLocks noGrp="1"/>
          </p:cNvSpPr>
          <p:nvPr>
            <p:ph sz="half" idx="2"/>
          </p:nvPr>
        </p:nvSpPr>
        <p:spPr>
          <a:xfrm>
            <a:off x="5181344" y="553298"/>
            <a:ext cx="3790150" cy="6107478"/>
          </a:xfrm>
          <a:solidFill>
            <a:schemeClr val="accent4">
              <a:lumMod val="20000"/>
              <a:lumOff val="80000"/>
            </a:schemeClr>
          </a:solidFill>
        </p:spPr>
        <p:txBody>
          <a:bodyPr>
            <a:normAutofit fontScale="47500" lnSpcReduction="20000"/>
          </a:bodyPr>
          <a:lstStyle/>
          <a:p>
            <a:pPr marL="0" indent="0" algn="ctr">
              <a:spcBef>
                <a:spcPts val="600"/>
              </a:spcBef>
              <a:spcAft>
                <a:spcPts val="600"/>
              </a:spcAft>
              <a:buNone/>
            </a:pPr>
            <a:r>
              <a:rPr lang="ro-RO" sz="2700" b="1" i="0" dirty="0">
                <a:solidFill>
                  <a:srgbClr val="212529"/>
                </a:solidFill>
                <a:effectLst/>
              </a:rPr>
              <a:t>Proiectul cultural „Hramul căruțașilor”</a:t>
            </a:r>
            <a:br>
              <a:rPr lang="ro-RO" sz="2700" b="1" i="0" dirty="0">
                <a:solidFill>
                  <a:srgbClr val="212529"/>
                </a:solidFill>
                <a:effectLst/>
              </a:rPr>
            </a:br>
            <a:r>
              <a:rPr lang="ro-RO" sz="2700" b="1" i="0" dirty="0">
                <a:solidFill>
                  <a:srgbClr val="212529"/>
                </a:solidFill>
                <a:effectLst/>
              </a:rPr>
              <a:t>a fost realizat grație APL Bravicea, membrilor comunității și sponsorilor evenimentului:</a:t>
            </a:r>
          </a:p>
          <a:p>
            <a:pPr algn="l">
              <a:spcBef>
                <a:spcPts val="600"/>
              </a:spcBef>
              <a:spcAft>
                <a:spcPts val="600"/>
              </a:spcAft>
              <a:buFont typeface="Arial" panose="020B0604020202020204" pitchFamily="34" charset="0"/>
              <a:buChar char="•"/>
            </a:pPr>
            <a:r>
              <a:rPr lang="ro-RO" sz="2700" b="1" i="0" dirty="0">
                <a:solidFill>
                  <a:srgbClr val="212529"/>
                </a:solidFill>
                <a:effectLst/>
              </a:rPr>
              <a:t>Cetățenii de onoare ai satului Bravicea – Sergiu COGÎLNICEANU, Valerian BATCU, Victor BELINSCHI, Vlad GORGOS;</a:t>
            </a:r>
          </a:p>
          <a:p>
            <a:pPr algn="l">
              <a:spcBef>
                <a:spcPts val="600"/>
              </a:spcBef>
              <a:spcAft>
                <a:spcPts val="600"/>
              </a:spcAft>
              <a:buFont typeface="Arial" panose="020B0604020202020204" pitchFamily="34" charset="0"/>
              <a:buChar char="•"/>
            </a:pPr>
            <a:r>
              <a:rPr lang="ro-RO" sz="2700" b="1" i="0" dirty="0">
                <a:solidFill>
                  <a:srgbClr val="212529"/>
                </a:solidFill>
                <a:effectLst/>
              </a:rPr>
              <a:t>Consilierii locali – Vlad SCLIFOS, </a:t>
            </a:r>
            <a:r>
              <a:rPr lang="ro-RO" sz="2700" b="1" i="0" dirty="0" err="1">
                <a:solidFill>
                  <a:srgbClr val="212529"/>
                </a:solidFill>
                <a:effectLst/>
              </a:rPr>
              <a:t>Veaceslav</a:t>
            </a:r>
            <a:r>
              <a:rPr lang="ro-RO" sz="2700" b="1" i="0" dirty="0">
                <a:solidFill>
                  <a:srgbClr val="212529"/>
                </a:solidFill>
                <a:effectLst/>
              </a:rPr>
              <a:t> SAVIȚCHI; Oleg POPA, Gheorghe BATCU;</a:t>
            </a:r>
          </a:p>
          <a:p>
            <a:pPr algn="l">
              <a:spcBef>
                <a:spcPts val="600"/>
              </a:spcBef>
              <a:spcAft>
                <a:spcPts val="600"/>
              </a:spcAft>
              <a:buFont typeface="Arial" panose="020B0604020202020204" pitchFamily="34" charset="0"/>
              <a:buChar char="•"/>
            </a:pPr>
            <a:r>
              <a:rPr lang="ro-RO" sz="2700" b="1" i="0" dirty="0">
                <a:solidFill>
                  <a:srgbClr val="212529"/>
                </a:solidFill>
                <a:effectLst/>
              </a:rPr>
              <a:t>Antreprenorul – </a:t>
            </a:r>
            <a:r>
              <a:rPr lang="ro-RO" sz="2700" b="1" i="0" dirty="0" err="1">
                <a:solidFill>
                  <a:srgbClr val="212529"/>
                </a:solidFill>
                <a:effectLst/>
              </a:rPr>
              <a:t>Veaceslav</a:t>
            </a:r>
            <a:r>
              <a:rPr lang="ro-RO" sz="2700" b="1" i="0" dirty="0">
                <a:solidFill>
                  <a:srgbClr val="212529"/>
                </a:solidFill>
                <a:effectLst/>
              </a:rPr>
              <a:t> BALMUȘ;</a:t>
            </a:r>
          </a:p>
          <a:p>
            <a:pPr algn="l">
              <a:spcBef>
                <a:spcPts val="600"/>
              </a:spcBef>
              <a:spcAft>
                <a:spcPts val="600"/>
              </a:spcAft>
              <a:buFont typeface="Arial" panose="020B0604020202020204" pitchFamily="34" charset="0"/>
              <a:buChar char="•"/>
            </a:pPr>
            <a:r>
              <a:rPr lang="ro-RO" sz="2700" b="1" i="0" dirty="0">
                <a:solidFill>
                  <a:srgbClr val="212529"/>
                </a:solidFill>
                <a:effectLst/>
              </a:rPr>
              <a:t>Medicii – frații Iurie și Ina TOPOR;</a:t>
            </a:r>
          </a:p>
          <a:p>
            <a:pPr algn="l">
              <a:spcBef>
                <a:spcPts val="600"/>
              </a:spcBef>
              <a:spcAft>
                <a:spcPts val="600"/>
              </a:spcAft>
              <a:buFont typeface="Arial" panose="020B0604020202020204" pitchFamily="34" charset="0"/>
              <a:buChar char="•"/>
            </a:pPr>
            <a:r>
              <a:rPr lang="ro-RO" sz="2700" b="1" i="0" dirty="0">
                <a:solidFill>
                  <a:srgbClr val="212529"/>
                </a:solidFill>
                <a:effectLst/>
              </a:rPr>
              <a:t>Absolvenții Liceului Teoretic „Ștefan cel Mare”, promoția 2005;</a:t>
            </a:r>
          </a:p>
          <a:p>
            <a:pPr algn="l">
              <a:spcBef>
                <a:spcPts val="600"/>
              </a:spcBef>
              <a:spcAft>
                <a:spcPts val="600"/>
              </a:spcAft>
              <a:buFont typeface="Arial" panose="020B0604020202020204" pitchFamily="34" charset="0"/>
              <a:buChar char="•"/>
            </a:pPr>
            <a:r>
              <a:rPr lang="ro-RO" sz="2700" b="1" i="0" dirty="0">
                <a:solidFill>
                  <a:srgbClr val="212529"/>
                </a:solidFill>
                <a:effectLst/>
              </a:rPr>
              <a:t>Reprezentanții diasporei: Ionuț și </a:t>
            </a:r>
            <a:r>
              <a:rPr lang="ro-RO" sz="2700" b="1" i="0" dirty="0" err="1">
                <a:solidFill>
                  <a:srgbClr val="212529"/>
                </a:solidFill>
                <a:effectLst/>
              </a:rPr>
              <a:t>Kateryna</a:t>
            </a:r>
            <a:r>
              <a:rPr lang="ro-RO" sz="2700" b="1" i="0" dirty="0">
                <a:solidFill>
                  <a:srgbClr val="212529"/>
                </a:solidFill>
                <a:effectLst/>
              </a:rPr>
              <a:t> BATCU (Marea Britanie), Natalia MÎRZAC (Italia), Cristina CRUDU, președinta Societății Naționale „Crucea Roșie” și Nina TATARCIUC, directoarea filialei „Crucii Roșii” Călărași și alții.</a:t>
            </a:r>
          </a:p>
          <a:p>
            <a:pPr algn="l">
              <a:spcBef>
                <a:spcPts val="600"/>
              </a:spcBef>
              <a:spcAft>
                <a:spcPts val="600"/>
              </a:spcAft>
            </a:pPr>
            <a:r>
              <a:rPr lang="ro-RO" sz="2700" b="1" i="0" dirty="0">
                <a:solidFill>
                  <a:srgbClr val="212529"/>
                </a:solidFill>
                <a:effectLst/>
              </a:rPr>
              <a:t>Primăria și membrii comunității din Bravicea adresează sincere mulțumiri sponsorilor și partenerilor care, prin generozitatea și sprijinul lor, au făcut posibilă desfășurarea evenimentului cultural „Hramul Căruțașilor”, ediția a VIII-a, 2025 – un prilej de mândrie locală, bucurie comunitară și omagiu adus rădăcinilor noastre.</a:t>
            </a:r>
          </a:p>
          <a:p>
            <a:pPr algn="l">
              <a:spcBef>
                <a:spcPts val="600"/>
              </a:spcBef>
              <a:spcAft>
                <a:spcPts val="600"/>
              </a:spcAft>
            </a:pPr>
            <a:r>
              <a:rPr lang="ro-RO" sz="2700" b="1" i="0" dirty="0">
                <a:solidFill>
                  <a:srgbClr val="212529"/>
                </a:solidFill>
                <a:effectLst/>
              </a:rPr>
              <a:t>Cine are dor de sat, are rădăcini. Iar cine are rădăcini, are viitor.</a:t>
            </a:r>
          </a:p>
          <a:p>
            <a:pPr marL="0" indent="0">
              <a:spcBef>
                <a:spcPts val="600"/>
              </a:spcBef>
              <a:buNone/>
            </a:pPr>
            <a:r>
              <a:rPr lang="ro-RO" sz="2500" i="1" dirty="0">
                <a:solidFill>
                  <a:srgbClr val="212529"/>
                </a:solidFill>
                <a:effectLst/>
                <a:hlinkClick r:id="rId2"/>
              </a:rPr>
              <a:t>https://bravicea-calarasi.md/stiri/hramul-carutasilor-editia-a-viii-a-2025/</a:t>
            </a:r>
            <a:endParaRPr lang="ro-RO" sz="2500" i="1" dirty="0">
              <a:solidFill>
                <a:srgbClr val="212529"/>
              </a:solidFill>
              <a:effectLst/>
            </a:endParaRPr>
          </a:p>
          <a:p>
            <a:pPr marL="0" indent="0">
              <a:buNone/>
            </a:pPr>
            <a:endParaRPr lang="ro-RO" sz="800" dirty="0"/>
          </a:p>
        </p:txBody>
      </p:sp>
      <p:pic>
        <p:nvPicPr>
          <p:cNvPr id="8223" name="Picture 31" descr="Ar putea fi o imagine cu 1 persoană şi text care spune „하하자3 PRIMARIA Braviceit Cetațean CeriteandeOnoare de Onoare al satului Bravicea SERGIU COGİLNICEANU Pentru deosebita la decvoltarea.comunisifi dezvoltared comunitații 11 decembrie 11decembrie2017 2017 PrimarAexciZatic Primar llexei Zatic”">
            <a:extLst>
              <a:ext uri="{FF2B5EF4-FFF2-40B4-BE49-F238E27FC236}">
                <a16:creationId xmlns:a16="http://schemas.microsoft.com/office/drawing/2014/main" id="{3C0FFD25-6849-49AC-9D08-1B5B1D819D6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08404" y="548989"/>
            <a:ext cx="1039438" cy="1539908"/>
          </a:xfrm>
          <a:prstGeom prst="rect">
            <a:avLst/>
          </a:prstGeom>
          <a:noFill/>
          <a:extLst>
            <a:ext uri="{909E8E84-426E-40DD-AFC4-6F175D3DCCD1}">
              <a14:hiddenFill xmlns:a14="http://schemas.microsoft.com/office/drawing/2010/main">
                <a:solidFill>
                  <a:srgbClr val="FFFFFF"/>
                </a:solidFill>
              </a14:hiddenFill>
            </a:ext>
          </a:extLst>
        </p:spPr>
      </p:pic>
      <p:pic>
        <p:nvPicPr>
          <p:cNvPr id="8225" name="Picture 33" descr="Ar putea fi o imagine cu 1 persoană şi text">
            <a:extLst>
              <a:ext uri="{FF2B5EF4-FFF2-40B4-BE49-F238E27FC236}">
                <a16:creationId xmlns:a16="http://schemas.microsoft.com/office/drawing/2014/main" id="{B5EDBA03-8DAD-419A-AC44-E57EAF8A93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8779" y="546758"/>
            <a:ext cx="1026962" cy="1539908"/>
          </a:xfrm>
          <a:prstGeom prst="rect">
            <a:avLst/>
          </a:prstGeom>
          <a:noFill/>
          <a:extLst>
            <a:ext uri="{909E8E84-426E-40DD-AFC4-6F175D3DCCD1}">
              <a14:hiddenFill xmlns:a14="http://schemas.microsoft.com/office/drawing/2010/main">
                <a:solidFill>
                  <a:srgbClr val="FFFFFF"/>
                </a:solidFill>
              </a14:hiddenFill>
            </a:ext>
          </a:extLst>
        </p:spPr>
      </p:pic>
      <p:pic>
        <p:nvPicPr>
          <p:cNvPr id="8227" name="Picture 35" descr="Ar putea fi o imagine cu 1 persoană şi text">
            <a:extLst>
              <a:ext uri="{FF2B5EF4-FFF2-40B4-BE49-F238E27FC236}">
                <a16:creationId xmlns:a16="http://schemas.microsoft.com/office/drawing/2014/main" id="{5536E18E-6DB6-4358-91EB-BD9CA59E5E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6608" y="553298"/>
            <a:ext cx="1120355" cy="1539909"/>
          </a:xfrm>
          <a:prstGeom prst="rect">
            <a:avLst/>
          </a:prstGeom>
          <a:noFill/>
          <a:extLst>
            <a:ext uri="{909E8E84-426E-40DD-AFC4-6F175D3DCCD1}">
              <a14:hiddenFill xmlns:a14="http://schemas.microsoft.com/office/drawing/2010/main">
                <a:solidFill>
                  <a:srgbClr val="FFFFFF"/>
                </a:solidFill>
              </a14:hiddenFill>
            </a:ext>
          </a:extLst>
        </p:spPr>
      </p:pic>
      <p:pic>
        <p:nvPicPr>
          <p:cNvPr id="8229" name="Picture 37" descr="Ar putea fi o imagine cu 1 persoană şi barbă">
            <a:extLst>
              <a:ext uri="{FF2B5EF4-FFF2-40B4-BE49-F238E27FC236}">
                <a16:creationId xmlns:a16="http://schemas.microsoft.com/office/drawing/2014/main" id="{94C9F3EF-7BDF-487D-9875-20785742DE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506" y="2235537"/>
            <a:ext cx="1052474" cy="1264023"/>
          </a:xfrm>
          <a:prstGeom prst="rect">
            <a:avLst/>
          </a:prstGeom>
          <a:noFill/>
          <a:extLst>
            <a:ext uri="{909E8E84-426E-40DD-AFC4-6F175D3DCCD1}">
              <a14:hiddenFill xmlns:a14="http://schemas.microsoft.com/office/drawing/2010/main">
                <a:solidFill>
                  <a:srgbClr val="FFFFFF"/>
                </a:solidFill>
              </a14:hiddenFill>
            </a:ext>
          </a:extLst>
        </p:spPr>
      </p:pic>
      <p:pic>
        <p:nvPicPr>
          <p:cNvPr id="8231" name="Picture 39" descr="Ar putea fi o imagine cu 1 persoană şi barbă">
            <a:extLst>
              <a:ext uri="{FF2B5EF4-FFF2-40B4-BE49-F238E27FC236}">
                <a16:creationId xmlns:a16="http://schemas.microsoft.com/office/drawing/2014/main" id="{86C1B931-5960-46A8-9749-675099ECAA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0964" y="2269772"/>
            <a:ext cx="965384" cy="1239732"/>
          </a:xfrm>
          <a:prstGeom prst="rect">
            <a:avLst/>
          </a:prstGeom>
          <a:noFill/>
          <a:extLst>
            <a:ext uri="{909E8E84-426E-40DD-AFC4-6F175D3DCCD1}">
              <a14:hiddenFill xmlns:a14="http://schemas.microsoft.com/office/drawing/2010/main">
                <a:solidFill>
                  <a:srgbClr val="FFFFFF"/>
                </a:solidFill>
              </a14:hiddenFill>
            </a:ext>
          </a:extLst>
        </p:spPr>
      </p:pic>
      <p:pic>
        <p:nvPicPr>
          <p:cNvPr id="8233" name="Picture 41" descr="Ar putea fi o imagine cu 1 persoană şi barbă">
            <a:extLst>
              <a:ext uri="{FF2B5EF4-FFF2-40B4-BE49-F238E27FC236}">
                <a16:creationId xmlns:a16="http://schemas.microsoft.com/office/drawing/2014/main" id="{969B8A20-905B-4774-83C1-87CFB99C51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7453" y="2287702"/>
            <a:ext cx="986620" cy="1239732"/>
          </a:xfrm>
          <a:prstGeom prst="rect">
            <a:avLst/>
          </a:prstGeom>
          <a:noFill/>
          <a:extLst>
            <a:ext uri="{909E8E84-426E-40DD-AFC4-6F175D3DCCD1}">
              <a14:hiddenFill xmlns:a14="http://schemas.microsoft.com/office/drawing/2010/main">
                <a:solidFill>
                  <a:srgbClr val="FFFFFF"/>
                </a:solidFill>
              </a14:hiddenFill>
            </a:ext>
          </a:extLst>
        </p:spPr>
      </p:pic>
      <p:pic>
        <p:nvPicPr>
          <p:cNvPr id="8235" name="Picture 43" descr="Ar putea fi o imagine cu 1 persoană şi zâmbind">
            <a:extLst>
              <a:ext uri="{FF2B5EF4-FFF2-40B4-BE49-F238E27FC236}">
                <a16:creationId xmlns:a16="http://schemas.microsoft.com/office/drawing/2014/main" id="{E5D72617-5F3A-4D65-8CF2-3C08E8A0E98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4253" y="2250490"/>
            <a:ext cx="1085900" cy="1259014"/>
          </a:xfrm>
          <a:prstGeom prst="rect">
            <a:avLst/>
          </a:prstGeom>
          <a:noFill/>
          <a:extLst>
            <a:ext uri="{909E8E84-426E-40DD-AFC4-6F175D3DCCD1}">
              <a14:hiddenFill xmlns:a14="http://schemas.microsoft.com/office/drawing/2010/main">
                <a:solidFill>
                  <a:srgbClr val="FFFFFF"/>
                </a:solidFill>
              </a14:hiddenFill>
            </a:ext>
          </a:extLst>
        </p:spPr>
      </p:pic>
      <p:pic>
        <p:nvPicPr>
          <p:cNvPr id="8237" name="Picture 45" descr="Ar putea fi o imagine cu 1 persoană şi zâmbind">
            <a:extLst>
              <a:ext uri="{FF2B5EF4-FFF2-40B4-BE49-F238E27FC236}">
                <a16:creationId xmlns:a16="http://schemas.microsoft.com/office/drawing/2014/main" id="{B8B47CAB-3EFE-4085-91C1-74C776D3A2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120" y="3698606"/>
            <a:ext cx="1158692" cy="1165165"/>
          </a:xfrm>
          <a:prstGeom prst="rect">
            <a:avLst/>
          </a:prstGeom>
          <a:noFill/>
          <a:extLst>
            <a:ext uri="{909E8E84-426E-40DD-AFC4-6F175D3DCCD1}">
              <a14:hiddenFill xmlns:a14="http://schemas.microsoft.com/office/drawing/2010/main">
                <a:solidFill>
                  <a:srgbClr val="FFFFFF"/>
                </a:solidFill>
              </a14:hiddenFill>
            </a:ext>
          </a:extLst>
        </p:spPr>
      </p:pic>
      <p:pic>
        <p:nvPicPr>
          <p:cNvPr id="8239" name="Picture 47" descr="Ar putea fi o imagine cu 1 persoană şi zâmbind">
            <a:extLst>
              <a:ext uri="{FF2B5EF4-FFF2-40B4-BE49-F238E27FC236}">
                <a16:creationId xmlns:a16="http://schemas.microsoft.com/office/drawing/2014/main" id="{C9CB1957-D9E9-4D69-B06B-515F1C6AA07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04310" y="3693775"/>
            <a:ext cx="1158692" cy="1169996"/>
          </a:xfrm>
          <a:prstGeom prst="rect">
            <a:avLst/>
          </a:prstGeom>
          <a:noFill/>
          <a:extLst>
            <a:ext uri="{909E8E84-426E-40DD-AFC4-6F175D3DCCD1}">
              <a14:hiddenFill xmlns:a14="http://schemas.microsoft.com/office/drawing/2010/main">
                <a:solidFill>
                  <a:srgbClr val="FFFFFF"/>
                </a:solidFill>
              </a14:hiddenFill>
            </a:ext>
          </a:extLst>
        </p:spPr>
      </p:pic>
      <p:pic>
        <p:nvPicPr>
          <p:cNvPr id="8241" name="Picture 49" descr="Ar putea fi o imagine cu 1 persoană şi zâmbind">
            <a:extLst>
              <a:ext uri="{FF2B5EF4-FFF2-40B4-BE49-F238E27FC236}">
                <a16:creationId xmlns:a16="http://schemas.microsoft.com/office/drawing/2014/main" id="{865B13DE-39ED-4758-9BDF-0C5DA170CD5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55570" y="3676188"/>
            <a:ext cx="769308" cy="1165166"/>
          </a:xfrm>
          <a:prstGeom prst="rect">
            <a:avLst/>
          </a:prstGeom>
          <a:noFill/>
          <a:extLst>
            <a:ext uri="{909E8E84-426E-40DD-AFC4-6F175D3DCCD1}">
              <a14:hiddenFill xmlns:a14="http://schemas.microsoft.com/office/drawing/2010/main">
                <a:solidFill>
                  <a:srgbClr val="FFFFFF"/>
                </a:solidFill>
              </a14:hiddenFill>
            </a:ext>
          </a:extLst>
        </p:spPr>
      </p:pic>
      <p:pic>
        <p:nvPicPr>
          <p:cNvPr id="8243" name="Picture 51" descr="Ar putea fi o imagine cu 2 persoane">
            <a:extLst>
              <a:ext uri="{FF2B5EF4-FFF2-40B4-BE49-F238E27FC236}">
                <a16:creationId xmlns:a16="http://schemas.microsoft.com/office/drawing/2014/main" id="{1BF68935-7579-4BBC-A8CA-A8D87DFA94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75486" y="3715174"/>
            <a:ext cx="1684882" cy="1126180"/>
          </a:xfrm>
          <a:prstGeom prst="rect">
            <a:avLst/>
          </a:prstGeom>
          <a:noFill/>
          <a:extLst>
            <a:ext uri="{909E8E84-426E-40DD-AFC4-6F175D3DCCD1}">
              <a14:hiddenFill xmlns:a14="http://schemas.microsoft.com/office/drawing/2010/main">
                <a:solidFill>
                  <a:srgbClr val="FFFFFF"/>
                </a:solidFill>
              </a14:hiddenFill>
            </a:ext>
          </a:extLst>
        </p:spPr>
      </p:pic>
      <p:pic>
        <p:nvPicPr>
          <p:cNvPr id="8245" name="Picture 53" descr="Ar putea fi o imagine cu 1 persoană şi zâmbind">
            <a:extLst>
              <a:ext uri="{FF2B5EF4-FFF2-40B4-BE49-F238E27FC236}">
                <a16:creationId xmlns:a16="http://schemas.microsoft.com/office/drawing/2014/main" id="{B8EF1390-E0A4-4571-9367-B0E06CFC7C8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57591" y="5228716"/>
            <a:ext cx="953172" cy="1126180"/>
          </a:xfrm>
          <a:prstGeom prst="rect">
            <a:avLst/>
          </a:prstGeom>
          <a:noFill/>
          <a:extLst>
            <a:ext uri="{909E8E84-426E-40DD-AFC4-6F175D3DCCD1}">
              <a14:hiddenFill xmlns:a14="http://schemas.microsoft.com/office/drawing/2010/main">
                <a:solidFill>
                  <a:srgbClr val="FFFFFF"/>
                </a:solidFill>
              </a14:hiddenFill>
            </a:ext>
          </a:extLst>
        </p:spPr>
      </p:pic>
      <p:pic>
        <p:nvPicPr>
          <p:cNvPr id="8247" name="Picture 55" descr="Ar putea fi o imagine cu 1 persoană">
            <a:extLst>
              <a:ext uri="{FF2B5EF4-FFF2-40B4-BE49-F238E27FC236}">
                <a16:creationId xmlns:a16="http://schemas.microsoft.com/office/drawing/2014/main" id="{95E58DE7-0698-430E-86BF-73F5F94B5CA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25618" y="553298"/>
            <a:ext cx="1045842" cy="1549396"/>
          </a:xfrm>
          <a:prstGeom prst="rect">
            <a:avLst/>
          </a:prstGeom>
          <a:noFill/>
          <a:extLst>
            <a:ext uri="{909E8E84-426E-40DD-AFC4-6F175D3DCCD1}">
              <a14:hiddenFill xmlns:a14="http://schemas.microsoft.com/office/drawing/2010/main">
                <a:solidFill>
                  <a:srgbClr val="FFFFFF"/>
                </a:solidFill>
              </a14:hiddenFill>
            </a:ext>
          </a:extLst>
        </p:spPr>
      </p:pic>
      <p:pic>
        <p:nvPicPr>
          <p:cNvPr id="8249" name="Picture 57" descr="Nu este disponibilă nicio descriere pentru fotografie.">
            <a:extLst>
              <a:ext uri="{FF2B5EF4-FFF2-40B4-BE49-F238E27FC236}">
                <a16:creationId xmlns:a16="http://schemas.microsoft.com/office/drawing/2014/main" id="{B5ACBA24-2F5E-4523-A6F2-A1D8C8BDEE3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13674" y="5137057"/>
            <a:ext cx="1964759" cy="1309498"/>
          </a:xfrm>
          <a:prstGeom prst="rect">
            <a:avLst/>
          </a:prstGeom>
          <a:noFill/>
          <a:extLst>
            <a:ext uri="{909E8E84-426E-40DD-AFC4-6F175D3DCCD1}">
              <a14:hiddenFill xmlns:a14="http://schemas.microsoft.com/office/drawing/2010/main">
                <a:solidFill>
                  <a:srgbClr val="FFFFFF"/>
                </a:solidFill>
              </a14:hiddenFill>
            </a:ext>
          </a:extLst>
        </p:spPr>
      </p:pic>
      <p:pic>
        <p:nvPicPr>
          <p:cNvPr id="8251" name="Picture 59" descr="Nu este disponibilă nicio descriere pentru fotografie.">
            <a:extLst>
              <a:ext uri="{FF2B5EF4-FFF2-40B4-BE49-F238E27FC236}">
                <a16:creationId xmlns:a16="http://schemas.microsoft.com/office/drawing/2014/main" id="{98014BA6-B675-48C0-958C-A8ECA391974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8313" y="5249324"/>
            <a:ext cx="1862887" cy="124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8683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FE75F2BB-579B-4DEE-9A37-9A8B451A561E}"/>
              </a:ext>
            </a:extLst>
          </p:cNvPr>
          <p:cNvSpPr>
            <a:spLocks noGrp="1"/>
          </p:cNvSpPr>
          <p:nvPr>
            <p:ph type="title"/>
          </p:nvPr>
        </p:nvSpPr>
        <p:spPr>
          <a:xfrm>
            <a:off x="188216" y="274639"/>
            <a:ext cx="5387832" cy="571870"/>
          </a:xfrm>
          <a:solidFill>
            <a:schemeClr val="accent6">
              <a:lumMod val="20000"/>
              <a:lumOff val="80000"/>
            </a:schemeClr>
          </a:solidFill>
        </p:spPr>
        <p:txBody>
          <a:bodyPr>
            <a:noAutofit/>
          </a:bodyPr>
          <a:lstStyle/>
          <a:p>
            <a:r>
              <a:rPr lang="ro-RO" sz="2000" b="1" i="0" dirty="0">
                <a:solidFill>
                  <a:srgbClr val="080809"/>
                </a:solidFill>
                <a:effectLst/>
                <a:latin typeface="+mn-lt"/>
              </a:rPr>
              <a:t>Ziua Independenței, Ziua Limbii Române</a:t>
            </a:r>
            <a:br>
              <a:rPr lang="ro-RO" sz="2000" b="1" i="0" dirty="0">
                <a:solidFill>
                  <a:srgbClr val="080809"/>
                </a:solidFill>
                <a:effectLst/>
                <a:latin typeface="+mn-lt"/>
              </a:rPr>
            </a:br>
            <a:r>
              <a:rPr lang="ro-RO" sz="2000" b="1" i="0" dirty="0">
                <a:solidFill>
                  <a:srgbClr val="080809"/>
                </a:solidFill>
                <a:effectLst/>
                <a:latin typeface="+mn-lt"/>
              </a:rPr>
              <a:t>și Ziua persoanelor vârstnice - 2025</a:t>
            </a:r>
            <a:endParaRPr lang="ro-RO" sz="2000" dirty="0">
              <a:latin typeface="+mn-lt"/>
            </a:endParaRPr>
          </a:p>
        </p:txBody>
      </p:sp>
      <p:sp>
        <p:nvSpPr>
          <p:cNvPr id="3" name="Substituent conținut 2">
            <a:extLst>
              <a:ext uri="{FF2B5EF4-FFF2-40B4-BE49-F238E27FC236}">
                <a16:creationId xmlns:a16="http://schemas.microsoft.com/office/drawing/2014/main" id="{7A8C58B9-6EFF-4C2D-96F6-5DA376CB14B5}"/>
              </a:ext>
            </a:extLst>
          </p:cNvPr>
          <p:cNvSpPr>
            <a:spLocks noGrp="1"/>
          </p:cNvSpPr>
          <p:nvPr>
            <p:ph sz="half" idx="1"/>
          </p:nvPr>
        </p:nvSpPr>
        <p:spPr>
          <a:xfrm>
            <a:off x="188216" y="950259"/>
            <a:ext cx="5293772" cy="5791199"/>
          </a:xfrm>
          <a:solidFill>
            <a:schemeClr val="accent6">
              <a:lumMod val="20000"/>
              <a:lumOff val="80000"/>
            </a:schemeClr>
          </a:solidFill>
        </p:spPr>
        <p:txBody>
          <a:bodyPr>
            <a:noAutofit/>
          </a:bodyPr>
          <a:lstStyle/>
          <a:p>
            <a:pPr algn="just"/>
            <a:r>
              <a:rPr lang="ro-RO" sz="1400" b="1" i="0" dirty="0">
                <a:solidFill>
                  <a:srgbClr val="080809"/>
                </a:solidFill>
                <a:effectLst/>
              </a:rPr>
              <a:t>În ziua de 31 august 2025, prin cântec, dans și poezie, Bravicea a </a:t>
            </a:r>
            <a:r>
              <a:rPr lang="ro-RO" sz="1400" b="1" dirty="0">
                <a:solidFill>
                  <a:srgbClr val="080809"/>
                </a:solidFill>
              </a:rPr>
              <a:t>marcat </a:t>
            </a:r>
            <a:r>
              <a:rPr lang="ro-RO" sz="1400" b="1" i="0" dirty="0">
                <a:solidFill>
                  <a:srgbClr val="080809"/>
                </a:solidFill>
                <a:effectLst/>
              </a:rPr>
              <a:t>Ziua Independenței și Ziua Limbii Române.</a:t>
            </a:r>
          </a:p>
          <a:p>
            <a:pPr algn="just"/>
            <a:r>
              <a:rPr lang="ro-RO" sz="1400" b="1" i="0" dirty="0">
                <a:solidFill>
                  <a:srgbClr val="080809"/>
                </a:solidFill>
                <a:effectLst/>
              </a:rPr>
              <a:t>Primăria Bravicea, în parteneriat cu Asistența Socială și reprezentanți ai instituțiilor publice, a adus un omagiu persoanelor în etate, organizând și desfășurând serbarea „Vârsta este o comoară”, moderată de dna Tatiana RÎȘCOVAN, muzeograf la Muzeul Satului Bravicea. </a:t>
            </a:r>
          </a:p>
          <a:p>
            <a:pPr algn="just"/>
            <a:r>
              <a:rPr lang="ro-RO" sz="1400" b="1" i="0" dirty="0">
                <a:solidFill>
                  <a:srgbClr val="080809"/>
                </a:solidFill>
                <a:effectLst/>
              </a:rPr>
              <a:t>Cu mesaje de felicitare au venit: dl Alexei ZATIC, primarul satului Bravicea; dl Victor BELINSCHI, cetățean de onoare al satului Bravicea; dna Mariana HAREA, asistentă socială; dl Serghei IURCO, secretar al Consiliului sătesc Bravicea; </a:t>
            </a:r>
            <a:r>
              <a:rPr lang="ro-RO" sz="1400" b="1" i="0" dirty="0" err="1">
                <a:solidFill>
                  <a:srgbClr val="080809"/>
                </a:solidFill>
                <a:effectLst/>
              </a:rPr>
              <a:t>prot</a:t>
            </a:r>
            <a:r>
              <a:rPr lang="ro-RO" sz="1400" b="1" i="0" dirty="0">
                <a:solidFill>
                  <a:srgbClr val="080809"/>
                </a:solidFill>
                <a:effectLst/>
              </a:rPr>
              <a:t>. </a:t>
            </a:r>
            <a:r>
              <a:rPr lang="ro-RO" sz="1400" b="1" i="0" dirty="0" err="1">
                <a:solidFill>
                  <a:srgbClr val="080809"/>
                </a:solidFill>
                <a:effectLst/>
              </a:rPr>
              <a:t>Rostislav</a:t>
            </a:r>
            <a:r>
              <a:rPr lang="ro-RO" sz="1400" b="1" i="0" dirty="0">
                <a:solidFill>
                  <a:srgbClr val="080809"/>
                </a:solidFill>
                <a:effectLst/>
              </a:rPr>
              <a:t> ȚÎMBAL, parohul bisericii din sat; dna Elena GODOVANIUC, directoare a Gimnaziului „Ștefan cel Mare”, împreună cu un grup de elevi; dna Parascovia VULPE, directoare a Grădiniței; dl Mihail TĂNASE, director al I.P. „Centrul de Sănătate Bravicea”; reprezentanți ai Clubului Femeilor, serviciul Bibliotecii Publice „George Munteanu”; artiști amatori de la Centrul Cultural Bravicea (conducător artistic Boris IURCU), grupul de copii „Moștenitorii” de la Muzeul satului, Ansamblul „Crăițele” - educatoarele Grădiniței și mulți alți oameni ai comunității.</a:t>
            </a:r>
          </a:p>
          <a:p>
            <a:pPr algn="just"/>
            <a:r>
              <a:rPr lang="ro-RO" sz="1400" b="1" i="0" dirty="0">
                <a:solidFill>
                  <a:srgbClr val="080809"/>
                </a:solidFill>
                <a:effectLst/>
              </a:rPr>
              <a:t>Publicul a admirat expozițiile: „Mozaicuri din Republica Moldova” și „Arta cere mâini harnice” (autor: Simion RÎȘCOVAN, profesor de pictură la Școala de Arte Bravicea). </a:t>
            </a:r>
          </a:p>
          <a:p>
            <a:pPr marL="0" indent="0">
              <a:spcBef>
                <a:spcPts val="600"/>
              </a:spcBef>
              <a:buNone/>
            </a:pPr>
            <a:r>
              <a:rPr lang="ro-RO" sz="1200" i="1" dirty="0">
                <a:hlinkClick r:id="rId2"/>
              </a:rPr>
              <a:t>https://www.facebook.com/curieruldebravicea/posts/pfbid0E8AHVgrJxGzsZtRSPonzzJD2iPRMPfwb5KYbqTnGRjUaq8pytrNW9mTxGiMfkYkTl</a:t>
            </a:r>
            <a:endParaRPr lang="ro-RO" sz="1200" i="1" dirty="0"/>
          </a:p>
        </p:txBody>
      </p:sp>
      <p:pic>
        <p:nvPicPr>
          <p:cNvPr id="10242" name="Picture 2" descr="Ar putea fi o imagine cu 14 persoane">
            <a:extLst>
              <a:ext uri="{FF2B5EF4-FFF2-40B4-BE49-F238E27FC236}">
                <a16:creationId xmlns:a16="http://schemas.microsoft.com/office/drawing/2014/main" id="{31BF1967-95AD-48A4-8878-03C2F324733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683623" y="133579"/>
            <a:ext cx="3272161" cy="218090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Ar putea fi o imagine cu 9 persoane, floare, nuntă şi podium">
            <a:extLst>
              <a:ext uri="{FF2B5EF4-FFF2-40B4-BE49-F238E27FC236}">
                <a16:creationId xmlns:a16="http://schemas.microsoft.com/office/drawing/2014/main" id="{8A2A2454-38DC-4BE7-8589-EB60D0C5E6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1310" y="2432797"/>
            <a:ext cx="3166900" cy="2110717"/>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Ar putea fi o imagine cu 5 persoane">
            <a:extLst>
              <a:ext uri="{FF2B5EF4-FFF2-40B4-BE49-F238E27FC236}">
                <a16:creationId xmlns:a16="http://schemas.microsoft.com/office/drawing/2014/main" id="{E41D87A5-97B0-4916-8A65-73616D495B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1310" y="4683862"/>
            <a:ext cx="3166900" cy="2040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47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92D077E2-2899-4324-BD2E-911904D8CA2F}"/>
              </a:ext>
            </a:extLst>
          </p:cNvPr>
          <p:cNvSpPr>
            <a:spLocks noGrp="1"/>
          </p:cNvSpPr>
          <p:nvPr>
            <p:ph type="title"/>
          </p:nvPr>
        </p:nvSpPr>
        <p:spPr>
          <a:xfrm>
            <a:off x="340659" y="274639"/>
            <a:ext cx="3621741" cy="458786"/>
          </a:xfrm>
          <a:solidFill>
            <a:schemeClr val="accent3">
              <a:lumMod val="20000"/>
              <a:lumOff val="80000"/>
            </a:schemeClr>
          </a:solidFill>
        </p:spPr>
        <p:txBody>
          <a:bodyPr>
            <a:noAutofit/>
          </a:bodyPr>
          <a:lstStyle/>
          <a:p>
            <a:br>
              <a:rPr lang="ro-RO" sz="2400" b="1" i="0" dirty="0">
                <a:solidFill>
                  <a:srgbClr val="080809"/>
                </a:solidFill>
                <a:effectLst/>
                <a:latin typeface="inherit"/>
              </a:rPr>
            </a:br>
            <a:r>
              <a:rPr lang="ro-RO" sz="2400" b="1" i="0" dirty="0">
                <a:solidFill>
                  <a:srgbClr val="080809"/>
                </a:solidFill>
                <a:effectLst/>
                <a:latin typeface="+mn-lt"/>
              </a:rPr>
              <a:t>Evenimente - 2025</a:t>
            </a:r>
            <a:br>
              <a:rPr lang="ro-RO" sz="2400" b="0" i="0" dirty="0">
                <a:solidFill>
                  <a:srgbClr val="1C1E21"/>
                </a:solidFill>
                <a:effectLst/>
                <a:latin typeface="Segoe UI Historic" panose="020B0502040204020203" pitchFamily="34" charset="0"/>
              </a:rPr>
            </a:br>
            <a:endParaRPr lang="ro-RO" sz="2400" dirty="0"/>
          </a:p>
        </p:txBody>
      </p:sp>
      <p:sp>
        <p:nvSpPr>
          <p:cNvPr id="4" name="Substituent conținut 3">
            <a:extLst>
              <a:ext uri="{FF2B5EF4-FFF2-40B4-BE49-F238E27FC236}">
                <a16:creationId xmlns:a16="http://schemas.microsoft.com/office/drawing/2014/main" id="{9C299FE8-04DF-4B7E-9F03-8717FDACBD6A}"/>
              </a:ext>
            </a:extLst>
          </p:cNvPr>
          <p:cNvSpPr>
            <a:spLocks noGrp="1"/>
          </p:cNvSpPr>
          <p:nvPr>
            <p:ph sz="half" idx="2"/>
          </p:nvPr>
        </p:nvSpPr>
        <p:spPr>
          <a:xfrm>
            <a:off x="4249271" y="274639"/>
            <a:ext cx="4706469" cy="6316661"/>
          </a:xfrm>
          <a:solidFill>
            <a:schemeClr val="accent3">
              <a:lumMod val="20000"/>
              <a:lumOff val="80000"/>
            </a:schemeClr>
          </a:solidFill>
        </p:spPr>
        <p:txBody>
          <a:bodyPr>
            <a:noAutofit/>
          </a:bodyPr>
          <a:lstStyle/>
          <a:p>
            <a:pPr algn="just"/>
            <a:r>
              <a:rPr lang="ro-RO" sz="1400" b="1" i="0" dirty="0">
                <a:solidFill>
                  <a:srgbClr val="080809"/>
                </a:solidFill>
                <a:effectLst/>
              </a:rPr>
              <a:t>„Toamna de Aur” la Călărași cu genericul „Belșugul pământului-mândria neamului” a fost </a:t>
            </a:r>
            <a:r>
              <a:rPr lang="ro-RO" sz="1400" b="1" dirty="0">
                <a:solidFill>
                  <a:srgbClr val="080809"/>
                </a:solidFill>
              </a:rPr>
              <a:t>e</a:t>
            </a:r>
            <a:r>
              <a:rPr lang="ro-RO" sz="1400" b="1" i="0" dirty="0">
                <a:solidFill>
                  <a:srgbClr val="080809"/>
                </a:solidFill>
                <a:effectLst/>
              </a:rPr>
              <a:t>venimentul la care a participat și Primăria Bravicea. Activitatea a adunat oameni gospodari și talentați, care, prin implicare, dăruire și dragoste față de tradiții, au demonstrat ce înseamnă spiritul de echipă, responsabilitatea și profesionalismul. </a:t>
            </a:r>
          </a:p>
          <a:p>
            <a:pPr algn="just"/>
            <a:r>
              <a:rPr lang="ro-RO" sz="1400" b="1" i="0" dirty="0">
                <a:solidFill>
                  <a:srgbClr val="080809"/>
                </a:solidFill>
                <a:effectLst/>
              </a:rPr>
              <a:t> Organizat de Consiliul Raional Călărași, în parteneriat cu primăriile din raion, instituțiile publice, agenții economici și membrii comunității, evenimentul a fost o sărbătoare a roadelor pământului, a obiceiurilor și a identității noastre locale.</a:t>
            </a:r>
            <a:endParaRPr lang="ro-RO" sz="1400" b="1" dirty="0">
              <a:solidFill>
                <a:srgbClr val="080809"/>
              </a:solidFill>
            </a:endParaRPr>
          </a:p>
          <a:p>
            <a:pPr marL="0" indent="0" algn="just">
              <a:spcBef>
                <a:spcPts val="600"/>
              </a:spcBef>
              <a:spcAft>
                <a:spcPts val="600"/>
              </a:spcAft>
              <a:buNone/>
            </a:pPr>
            <a:r>
              <a:rPr lang="ro-RO" sz="1200" i="1" dirty="0">
                <a:solidFill>
                  <a:srgbClr val="080809"/>
                </a:solidFill>
                <a:effectLst/>
                <a:hlinkClick r:id="rId2"/>
              </a:rPr>
              <a:t>https://www.facebook.com/curieruldebravicea/posts/pfbid0MRgG1diKAvG9W1s57QTKDsbwZLWXAaXEcCsDatvjHmj1nGyywsnHPYAEe9rkLPWEl</a:t>
            </a:r>
            <a:endParaRPr lang="ro-RO" sz="1200" i="1" dirty="0">
              <a:solidFill>
                <a:srgbClr val="080809"/>
              </a:solidFill>
              <a:effectLst/>
            </a:endParaRPr>
          </a:p>
          <a:p>
            <a:pPr algn="just"/>
            <a:r>
              <a:rPr lang="ro-RO" sz="1400" b="1" i="0" dirty="0">
                <a:solidFill>
                  <a:srgbClr val="080809"/>
                </a:solidFill>
                <a:effectLst/>
              </a:rPr>
              <a:t>La 28 decembrie 2025, a avut loc serbarea „Colind de pace și lumină”, organizată de Primăria Bravicea în parteneriat cu instituțiile publice: Grădinița, Gimnaziul „Ștefan cel Mare”, Biblioteca Publică „George Munteanu”, Muzeul satului, Școala de Arte Bravicea și Centrul Cultural. </a:t>
            </a:r>
          </a:p>
          <a:p>
            <a:r>
              <a:rPr lang="ro-RO" sz="1400" b="1" i="0" dirty="0">
                <a:solidFill>
                  <a:srgbClr val="080809"/>
                </a:solidFill>
                <a:effectLst/>
              </a:rPr>
              <a:t>Colindele și momentele artistice prezentate au adus în sufletele tuturor spiritul sărbătorilor de iarnă, iar prestația participanților a fost apreciată cu cadouri oferite de APL Bravicea. </a:t>
            </a:r>
            <a:r>
              <a:rPr lang="ro-RO" sz="1400" b="1" i="1" dirty="0"/>
              <a:t> </a:t>
            </a:r>
          </a:p>
          <a:p>
            <a:pPr marL="0" indent="0">
              <a:spcBef>
                <a:spcPts val="600"/>
              </a:spcBef>
              <a:buNone/>
            </a:pPr>
            <a:r>
              <a:rPr lang="ro-RO" sz="1200" i="1" dirty="0">
                <a:hlinkClick r:id="rId2"/>
              </a:rPr>
              <a:t>https://www.facebook.com/curieruldebravicea/posts/pfbid0rQy4HhrhRQcCsfZmKEeuiNbCStzCZDvUg7AVPVTdZtEqv5cFXC1GWqPJk5UjCu65l</a:t>
            </a:r>
            <a:endParaRPr lang="ro-RO" sz="1200" i="1" dirty="0"/>
          </a:p>
        </p:txBody>
      </p:sp>
      <p:pic>
        <p:nvPicPr>
          <p:cNvPr id="11266" name="Picture 2" descr="Ar putea fi o imagine cu text">
            <a:extLst>
              <a:ext uri="{FF2B5EF4-FFF2-40B4-BE49-F238E27FC236}">
                <a16:creationId xmlns:a16="http://schemas.microsoft.com/office/drawing/2014/main" id="{8D6F56F2-5E23-4CD6-8800-CDBA01DD4D9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99998" y="881344"/>
            <a:ext cx="3834182" cy="2555497"/>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Ar putea fi o imagine cu text care spune „c πί 2026 KORG”">
            <a:extLst>
              <a:ext uri="{FF2B5EF4-FFF2-40B4-BE49-F238E27FC236}">
                <a16:creationId xmlns:a16="http://schemas.microsoft.com/office/drawing/2014/main" id="{057E5E65-FE40-4C55-8454-BF1B4AEC2B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260" y="3773585"/>
            <a:ext cx="3845920" cy="2563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3256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0E0B53C0-09F1-1D60-E0CB-A0EC4F7F8BED}"/>
              </a:ext>
            </a:extLst>
          </p:cNvPr>
          <p:cNvSpPr>
            <a:spLocks noGrp="1"/>
          </p:cNvSpPr>
          <p:nvPr>
            <p:ph type="title"/>
          </p:nvPr>
        </p:nvSpPr>
        <p:spPr>
          <a:xfrm>
            <a:off x="717175" y="274638"/>
            <a:ext cx="7969623" cy="385855"/>
          </a:xfrm>
          <a:solidFill>
            <a:schemeClr val="bg1">
              <a:lumMod val="95000"/>
            </a:schemeClr>
          </a:solidFill>
        </p:spPr>
        <p:txBody>
          <a:bodyPr>
            <a:normAutofit fontScale="90000"/>
          </a:bodyPr>
          <a:lstStyle/>
          <a:p>
            <a:br>
              <a:rPr lang="ro-RO" sz="3100" b="1" dirty="0"/>
            </a:br>
            <a:r>
              <a:rPr lang="ro-RO" sz="2200" b="1" dirty="0"/>
              <a:t>Cultura fizică și sportul - 2025</a:t>
            </a:r>
            <a:br>
              <a:rPr lang="ro-RO" sz="2700" dirty="0"/>
            </a:br>
            <a:endParaRPr lang="ro-RO" sz="2700" dirty="0"/>
          </a:p>
        </p:txBody>
      </p:sp>
      <p:sp>
        <p:nvSpPr>
          <p:cNvPr id="3" name="Substituent conținut 2">
            <a:extLst>
              <a:ext uri="{FF2B5EF4-FFF2-40B4-BE49-F238E27FC236}">
                <a16:creationId xmlns:a16="http://schemas.microsoft.com/office/drawing/2014/main" id="{5A161735-E9B2-EA30-2328-27B854D615C3}"/>
              </a:ext>
            </a:extLst>
          </p:cNvPr>
          <p:cNvSpPr>
            <a:spLocks noGrp="1"/>
          </p:cNvSpPr>
          <p:nvPr>
            <p:ph sz="half" idx="1"/>
          </p:nvPr>
        </p:nvSpPr>
        <p:spPr>
          <a:xfrm>
            <a:off x="457200" y="731838"/>
            <a:ext cx="4114800" cy="5615174"/>
          </a:xfrm>
          <a:solidFill>
            <a:schemeClr val="bg1">
              <a:lumMod val="95000"/>
            </a:schemeClr>
          </a:solidFill>
        </p:spPr>
        <p:txBody>
          <a:bodyPr>
            <a:normAutofit/>
          </a:bodyPr>
          <a:lstStyle/>
          <a:p>
            <a:r>
              <a:rPr lang="ro-RO" sz="1400" b="1" dirty="0"/>
              <a:t>Buget planificat: 18,0 mii lei</a:t>
            </a:r>
          </a:p>
          <a:p>
            <a:r>
              <a:rPr lang="pt-BR" sz="1400" b="1" dirty="0"/>
              <a:t>Buget executat: 1</a:t>
            </a:r>
            <a:r>
              <a:rPr lang="ro-RO" sz="1400" b="1" dirty="0"/>
              <a:t>6</a:t>
            </a:r>
            <a:r>
              <a:rPr lang="pt-BR" sz="1400" b="1" dirty="0"/>
              <a:t>,</a:t>
            </a:r>
            <a:r>
              <a:rPr lang="ro-RO" sz="1400" b="1" dirty="0"/>
              <a:t>7</a:t>
            </a:r>
            <a:r>
              <a:rPr lang="pt-BR" sz="1400" b="1" dirty="0"/>
              <a:t> mii lei</a:t>
            </a:r>
            <a:endParaRPr lang="ro-RO" sz="1400" b="1" dirty="0"/>
          </a:p>
          <a:p>
            <a:pPr marL="0" indent="0">
              <a:buNone/>
            </a:pPr>
            <a:endParaRPr lang="pt-BR" sz="1400" b="1" dirty="0"/>
          </a:p>
          <a:p>
            <a:r>
              <a:rPr lang="ro-RO" sz="1400" b="1" dirty="0"/>
              <a:t>Pentru organizarea și desfășurarea Turneului Național de Șah „Cupa satului Bravicea”, ediția 2025 au fost alocați 8,0 mii lei, destinați pentru premii și produse alimentare.</a:t>
            </a:r>
          </a:p>
          <a:p>
            <a:r>
              <a:rPr lang="ro-RO" sz="1400" b="1" dirty="0"/>
              <a:t>Pentru Deschiderea Sezonului Sportiv au fost alocați 7,0 mii lei, utilizați pentru premii (berbec, cocoș).</a:t>
            </a:r>
          </a:p>
          <a:p>
            <a:r>
              <a:rPr lang="ro-RO" sz="1400" b="1" dirty="0"/>
              <a:t>Pentru achiziționarea inventarului sportiv au fost cheltuiți 1,7 mii lei.</a:t>
            </a:r>
          </a:p>
          <a:p>
            <a:endParaRPr lang="ro-RO" sz="1400" b="1" dirty="0"/>
          </a:p>
          <a:p>
            <a:endParaRPr lang="ro-RO" dirty="0"/>
          </a:p>
        </p:txBody>
      </p:sp>
      <p:pic>
        <p:nvPicPr>
          <p:cNvPr id="9218" name="Picture 2" descr="Ar putea fi o imagine cu 11 persoane, persoane jucând fotbal şi persoane jucând fotbal">
            <a:extLst>
              <a:ext uri="{FF2B5EF4-FFF2-40B4-BE49-F238E27FC236}">
                <a16:creationId xmlns:a16="http://schemas.microsoft.com/office/drawing/2014/main" id="{D300A05C-1E6F-4F0E-86A2-49521839A5C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00600" y="731838"/>
            <a:ext cx="3967163" cy="264412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Ar putea fi o imagine cu 10 persoane, persoane jucând fotbal, persoane jucând fotbal, frisbee şi iarbă">
            <a:extLst>
              <a:ext uri="{FF2B5EF4-FFF2-40B4-BE49-F238E27FC236}">
                <a16:creationId xmlns:a16="http://schemas.microsoft.com/office/drawing/2014/main" id="{C2622CF7-FE8A-4DC4-A621-D9EFE0F3B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052" y="3625937"/>
            <a:ext cx="3967228" cy="264413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ine 3">
            <a:extLst>
              <a:ext uri="{FF2B5EF4-FFF2-40B4-BE49-F238E27FC236}">
                <a16:creationId xmlns:a16="http://schemas.microsoft.com/office/drawing/2014/main" id="{864E7F3B-85DD-410A-AA00-422B48589FEC}"/>
              </a:ext>
            </a:extLst>
          </p:cNvPr>
          <p:cNvPicPr>
            <a:picLocks noChangeAspect="1"/>
          </p:cNvPicPr>
          <p:nvPr/>
        </p:nvPicPr>
        <p:blipFill>
          <a:blip r:embed="rId4"/>
          <a:stretch>
            <a:fillRect/>
          </a:stretch>
        </p:blipFill>
        <p:spPr>
          <a:xfrm>
            <a:off x="717175" y="3890682"/>
            <a:ext cx="3569949" cy="2379385"/>
          </a:xfrm>
          <a:prstGeom prst="rect">
            <a:avLst/>
          </a:prstGeom>
        </p:spPr>
      </p:pic>
    </p:spTree>
    <p:extLst>
      <p:ext uri="{BB962C8B-B14F-4D97-AF65-F5344CB8AC3E}">
        <p14:creationId xmlns:p14="http://schemas.microsoft.com/office/powerpoint/2010/main" val="15133599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2244961-DA9B-CDAD-4B31-89DE22392106}"/>
              </a:ext>
            </a:extLst>
          </p:cNvPr>
          <p:cNvSpPr>
            <a:spLocks noGrp="1"/>
          </p:cNvSpPr>
          <p:nvPr>
            <p:ph type="title"/>
          </p:nvPr>
        </p:nvSpPr>
        <p:spPr>
          <a:xfrm>
            <a:off x="206188" y="310496"/>
            <a:ext cx="8731624" cy="508654"/>
          </a:xfrm>
          <a:solidFill>
            <a:schemeClr val="bg2">
              <a:lumMod val="90000"/>
            </a:schemeClr>
          </a:solidFill>
        </p:spPr>
        <p:txBody>
          <a:bodyPr>
            <a:normAutofit/>
          </a:bodyPr>
          <a:lstStyle/>
          <a:p>
            <a:r>
              <a:rPr lang="ro-RO" sz="2200" b="1" i="0" dirty="0">
                <a:solidFill>
                  <a:srgbClr val="080809"/>
                </a:solidFill>
                <a:effectLst/>
                <a:latin typeface="+mn-lt"/>
              </a:rPr>
              <a:t>Deschiderea Sezonului Sportiv 2025 la Bravicea</a:t>
            </a:r>
            <a:endParaRPr lang="ro-RO" sz="2200" dirty="0">
              <a:latin typeface="+mn-lt"/>
            </a:endParaRPr>
          </a:p>
        </p:txBody>
      </p:sp>
      <p:sp>
        <p:nvSpPr>
          <p:cNvPr id="3" name="Substituent conținut 2">
            <a:extLst>
              <a:ext uri="{FF2B5EF4-FFF2-40B4-BE49-F238E27FC236}">
                <a16:creationId xmlns:a16="http://schemas.microsoft.com/office/drawing/2014/main" id="{CF79BFBF-FE3E-065D-D09C-2D94923C8E64}"/>
              </a:ext>
            </a:extLst>
          </p:cNvPr>
          <p:cNvSpPr>
            <a:spLocks noGrp="1"/>
          </p:cNvSpPr>
          <p:nvPr>
            <p:ph sz="half" idx="1"/>
          </p:nvPr>
        </p:nvSpPr>
        <p:spPr>
          <a:xfrm>
            <a:off x="206188" y="942975"/>
            <a:ext cx="4289612" cy="5705475"/>
          </a:xfrm>
          <a:solidFill>
            <a:schemeClr val="bg2">
              <a:lumMod val="90000"/>
            </a:schemeClr>
          </a:solidFill>
        </p:spPr>
        <p:txBody>
          <a:bodyPr>
            <a:noAutofit/>
          </a:bodyPr>
          <a:lstStyle/>
          <a:p>
            <a:pPr algn="l">
              <a:spcBef>
                <a:spcPts val="600"/>
              </a:spcBef>
              <a:spcAft>
                <a:spcPts val="600"/>
              </a:spcAft>
              <a:buFont typeface="Arial" panose="020B0604020202020204" pitchFamily="34" charset="0"/>
              <a:buChar char="•"/>
            </a:pPr>
            <a:r>
              <a:rPr lang="ro-RO" sz="1400" b="1" i="0" dirty="0">
                <a:solidFill>
                  <a:srgbClr val="080809"/>
                </a:solidFill>
                <a:effectLst/>
              </a:rPr>
              <a:t>Cu ocazia Deschiderii Sezonului Sportiv 2025,</a:t>
            </a:r>
            <a:br>
              <a:rPr lang="ro-RO" sz="1400" b="1" i="0" dirty="0">
                <a:solidFill>
                  <a:srgbClr val="080809"/>
                </a:solidFill>
                <a:effectLst/>
              </a:rPr>
            </a:br>
            <a:r>
              <a:rPr lang="ro-RO" sz="1400" b="1" i="0" dirty="0">
                <a:solidFill>
                  <a:srgbClr val="080809"/>
                </a:solidFill>
                <a:effectLst/>
              </a:rPr>
              <a:t>la 1 iunie 2025, pe Stadionul din Bravicea, Primăria a organizat competiții atletice și sportive pentru tineri și sportivi amatori din zonă.</a:t>
            </a:r>
          </a:p>
          <a:p>
            <a:pPr marL="0" indent="0" algn="ctr">
              <a:spcBef>
                <a:spcPts val="600"/>
              </a:spcBef>
              <a:spcAft>
                <a:spcPts val="600"/>
              </a:spcAft>
              <a:buNone/>
            </a:pPr>
            <a:r>
              <a:rPr lang="ro-RO" sz="1400" b="1" i="0" dirty="0">
                <a:solidFill>
                  <a:srgbClr val="080809"/>
                </a:solidFill>
                <a:effectLst/>
              </a:rPr>
              <a:t>Rezultatele competițiilor: </a:t>
            </a:r>
          </a:p>
          <a:p>
            <a:pPr algn="l">
              <a:buFont typeface="Arial" panose="020B0604020202020204" pitchFamily="34" charset="0"/>
              <a:buChar char="•"/>
            </a:pPr>
            <a:r>
              <a:rPr lang="ro-RO" sz="1400" b="1" i="1" dirty="0">
                <a:solidFill>
                  <a:srgbClr val="080809"/>
                </a:solidFill>
                <a:effectLst/>
              </a:rPr>
              <a:t>Alergare 60 m – Fete</a:t>
            </a:r>
            <a:br>
              <a:rPr lang="ro-RO" sz="1400" b="1" i="1" dirty="0">
                <a:solidFill>
                  <a:srgbClr val="080809"/>
                </a:solidFill>
                <a:effectLst/>
              </a:rPr>
            </a:br>
            <a:r>
              <a:rPr lang="ro-RO" sz="1400" b="1" i="0" dirty="0">
                <a:solidFill>
                  <a:srgbClr val="080809"/>
                </a:solidFill>
                <a:effectLst/>
              </a:rPr>
              <a:t>Locul I. HAREA Constanța</a:t>
            </a:r>
            <a:br>
              <a:rPr lang="ro-RO" sz="1400" b="1" i="0" dirty="0">
                <a:solidFill>
                  <a:srgbClr val="080809"/>
                </a:solidFill>
                <a:effectLst/>
              </a:rPr>
            </a:br>
            <a:r>
              <a:rPr lang="ro-RO" sz="1400" b="1" i="0" dirty="0">
                <a:solidFill>
                  <a:srgbClr val="080809"/>
                </a:solidFill>
                <a:effectLst/>
              </a:rPr>
              <a:t>Locul II. PRAGUZA Maria-Magdalena</a:t>
            </a:r>
            <a:br>
              <a:rPr lang="ro-RO" sz="1400" b="1" i="0" dirty="0">
                <a:solidFill>
                  <a:srgbClr val="080809"/>
                </a:solidFill>
                <a:effectLst/>
              </a:rPr>
            </a:br>
            <a:r>
              <a:rPr lang="ro-RO" sz="1400" b="1" i="0" dirty="0">
                <a:solidFill>
                  <a:srgbClr val="080809"/>
                </a:solidFill>
                <a:effectLst/>
              </a:rPr>
              <a:t>Locul III. SLAVINSCHI Ariadna</a:t>
            </a:r>
          </a:p>
          <a:p>
            <a:pPr algn="l">
              <a:buFont typeface="Arial" panose="020B0604020202020204" pitchFamily="34" charset="0"/>
              <a:buChar char="•"/>
            </a:pPr>
            <a:r>
              <a:rPr lang="ro-RO" sz="1400" b="1" i="1" dirty="0">
                <a:solidFill>
                  <a:srgbClr val="080809"/>
                </a:solidFill>
                <a:effectLst/>
              </a:rPr>
              <a:t>Alergare 60 m – Băieți</a:t>
            </a:r>
            <a:br>
              <a:rPr lang="ro-RO" sz="1400" b="1" i="1" dirty="0">
                <a:solidFill>
                  <a:srgbClr val="080809"/>
                </a:solidFill>
                <a:effectLst/>
              </a:rPr>
            </a:br>
            <a:r>
              <a:rPr lang="ro-RO" sz="1400" b="1" i="0" dirty="0">
                <a:solidFill>
                  <a:srgbClr val="080809"/>
                </a:solidFill>
                <a:effectLst/>
              </a:rPr>
              <a:t>Locul I. BOȚAN Mihai</a:t>
            </a:r>
            <a:br>
              <a:rPr lang="ro-RO" sz="1400" b="1" i="0" dirty="0">
                <a:solidFill>
                  <a:srgbClr val="080809"/>
                </a:solidFill>
                <a:effectLst/>
              </a:rPr>
            </a:br>
            <a:r>
              <a:rPr lang="ro-RO" sz="1400" b="1" i="0" dirty="0">
                <a:solidFill>
                  <a:srgbClr val="080809"/>
                </a:solidFill>
                <a:effectLst/>
              </a:rPr>
              <a:t>Locul II. PAPUJA Mihai</a:t>
            </a:r>
            <a:br>
              <a:rPr lang="ro-RO" sz="1400" b="1" i="0" dirty="0">
                <a:solidFill>
                  <a:srgbClr val="080809"/>
                </a:solidFill>
                <a:effectLst/>
              </a:rPr>
            </a:br>
            <a:r>
              <a:rPr lang="ro-RO" sz="1400" b="1" i="0" dirty="0">
                <a:solidFill>
                  <a:srgbClr val="080809"/>
                </a:solidFill>
                <a:effectLst/>
              </a:rPr>
              <a:t>Locul III. IURCU Dan</a:t>
            </a:r>
          </a:p>
          <a:p>
            <a:pPr algn="l">
              <a:buFont typeface="Arial" panose="020B0604020202020204" pitchFamily="34" charset="0"/>
              <a:buChar char="•"/>
            </a:pPr>
            <a:r>
              <a:rPr lang="ro-RO" sz="1400" b="1" i="1" dirty="0">
                <a:solidFill>
                  <a:srgbClr val="080809"/>
                </a:solidFill>
                <a:effectLst/>
              </a:rPr>
              <a:t>Alergare 100 m</a:t>
            </a:r>
            <a:br>
              <a:rPr lang="ro-RO" sz="1400" b="1" i="1" dirty="0">
                <a:solidFill>
                  <a:srgbClr val="080809"/>
                </a:solidFill>
                <a:effectLst/>
              </a:rPr>
            </a:br>
            <a:r>
              <a:rPr lang="ro-RO" sz="1400" b="1" i="0" dirty="0">
                <a:solidFill>
                  <a:srgbClr val="080809"/>
                </a:solidFill>
                <a:effectLst/>
              </a:rPr>
              <a:t>Locul I. MÎNDRU Bogdan</a:t>
            </a:r>
            <a:br>
              <a:rPr lang="ro-RO" sz="1400" b="1" i="0" dirty="0">
                <a:solidFill>
                  <a:srgbClr val="080809"/>
                </a:solidFill>
                <a:effectLst/>
              </a:rPr>
            </a:br>
            <a:r>
              <a:rPr lang="ro-RO" sz="1400" b="1" i="0" dirty="0">
                <a:solidFill>
                  <a:srgbClr val="080809"/>
                </a:solidFill>
                <a:effectLst/>
              </a:rPr>
              <a:t>Locul II. ȚĂRNĂ Ion</a:t>
            </a:r>
            <a:br>
              <a:rPr lang="ro-RO" sz="1400" b="1" i="0" dirty="0">
                <a:solidFill>
                  <a:srgbClr val="080809"/>
                </a:solidFill>
                <a:effectLst/>
              </a:rPr>
            </a:br>
            <a:r>
              <a:rPr lang="ro-RO" sz="1400" b="1" i="0" dirty="0">
                <a:solidFill>
                  <a:srgbClr val="080809"/>
                </a:solidFill>
                <a:effectLst/>
              </a:rPr>
              <a:t>Locul III. ULMU Ion</a:t>
            </a:r>
          </a:p>
          <a:p>
            <a:pPr algn="l">
              <a:buFont typeface="Arial" panose="020B0604020202020204" pitchFamily="34" charset="0"/>
              <a:buChar char="•"/>
            </a:pPr>
            <a:r>
              <a:rPr lang="ro-RO" sz="1400" b="1" i="0" dirty="0">
                <a:solidFill>
                  <a:srgbClr val="080809"/>
                </a:solidFill>
                <a:effectLst/>
              </a:rPr>
              <a:t> </a:t>
            </a:r>
            <a:r>
              <a:rPr lang="ro-RO" sz="1400" b="1" i="1" dirty="0">
                <a:solidFill>
                  <a:srgbClr val="080809"/>
                </a:solidFill>
                <a:effectLst/>
              </a:rPr>
              <a:t>Alergare 800 m</a:t>
            </a:r>
            <a:br>
              <a:rPr lang="ro-RO" sz="1400" b="1" i="1" dirty="0">
                <a:solidFill>
                  <a:srgbClr val="080809"/>
                </a:solidFill>
                <a:effectLst/>
              </a:rPr>
            </a:br>
            <a:r>
              <a:rPr lang="ro-RO" sz="1400" b="1" i="0" dirty="0">
                <a:solidFill>
                  <a:srgbClr val="080809"/>
                </a:solidFill>
                <a:effectLst/>
              </a:rPr>
              <a:t>Locul I.  BOȚAN Mihai</a:t>
            </a:r>
            <a:br>
              <a:rPr lang="ro-RO" sz="1400" b="1" i="0" dirty="0">
                <a:solidFill>
                  <a:srgbClr val="080809"/>
                </a:solidFill>
                <a:effectLst/>
              </a:rPr>
            </a:br>
            <a:r>
              <a:rPr lang="ro-RO" sz="1400" b="1" i="0" dirty="0">
                <a:solidFill>
                  <a:srgbClr val="080809"/>
                </a:solidFill>
                <a:effectLst/>
              </a:rPr>
              <a:t>Locul II. SAMIEV </a:t>
            </a:r>
            <a:r>
              <a:rPr lang="ro-RO" sz="1400" b="1" i="0" dirty="0" err="1">
                <a:solidFill>
                  <a:srgbClr val="080809"/>
                </a:solidFill>
                <a:effectLst/>
              </a:rPr>
              <a:t>Salim</a:t>
            </a:r>
            <a:endParaRPr lang="ro-RO" sz="1400" b="1" i="0" dirty="0">
              <a:solidFill>
                <a:srgbClr val="080809"/>
              </a:solidFill>
              <a:effectLst/>
            </a:endParaRPr>
          </a:p>
          <a:p>
            <a:pPr algn="l">
              <a:buFont typeface="Arial" panose="020B0604020202020204" pitchFamily="34" charset="0"/>
              <a:buChar char="•"/>
            </a:pPr>
            <a:r>
              <a:rPr lang="ro-RO" sz="1400" b="1" i="1" dirty="0">
                <a:solidFill>
                  <a:srgbClr val="080809"/>
                </a:solidFill>
                <a:effectLst/>
              </a:rPr>
              <a:t>Ridicarea la bară</a:t>
            </a:r>
            <a:br>
              <a:rPr lang="ro-RO" sz="1400" b="1" i="1" dirty="0">
                <a:solidFill>
                  <a:srgbClr val="080809"/>
                </a:solidFill>
                <a:effectLst/>
              </a:rPr>
            </a:br>
            <a:r>
              <a:rPr lang="ro-RO" sz="1400" b="1" i="0" dirty="0">
                <a:solidFill>
                  <a:srgbClr val="080809"/>
                </a:solidFill>
                <a:effectLst/>
              </a:rPr>
              <a:t>Locul I. GHEORGHIȚĂ Gheorghe</a:t>
            </a:r>
            <a:br>
              <a:rPr lang="ro-RO" sz="1400" b="1" i="0" dirty="0">
                <a:solidFill>
                  <a:srgbClr val="080809"/>
                </a:solidFill>
                <a:effectLst/>
              </a:rPr>
            </a:br>
            <a:r>
              <a:rPr lang="ro-RO" sz="1400" b="1" i="0" dirty="0">
                <a:solidFill>
                  <a:srgbClr val="080809"/>
                </a:solidFill>
                <a:effectLst/>
              </a:rPr>
              <a:t>Locul II. BORDEI Denis</a:t>
            </a:r>
            <a:br>
              <a:rPr lang="ro-RO" sz="1400" b="1" i="0" dirty="0">
                <a:solidFill>
                  <a:srgbClr val="080809"/>
                </a:solidFill>
                <a:effectLst/>
              </a:rPr>
            </a:br>
            <a:r>
              <a:rPr lang="ro-RO" sz="1400" b="1" i="0" dirty="0">
                <a:solidFill>
                  <a:srgbClr val="080809"/>
                </a:solidFill>
                <a:effectLst/>
              </a:rPr>
              <a:t>Locul III. PAPUJA Mihai</a:t>
            </a:r>
            <a:endParaRPr lang="ro-RO" sz="1400" b="1" dirty="0"/>
          </a:p>
        </p:txBody>
      </p:sp>
      <p:sp>
        <p:nvSpPr>
          <p:cNvPr id="4" name="Substituent conținut 3">
            <a:extLst>
              <a:ext uri="{FF2B5EF4-FFF2-40B4-BE49-F238E27FC236}">
                <a16:creationId xmlns:a16="http://schemas.microsoft.com/office/drawing/2014/main" id="{0CD0C546-573C-EDED-ECC0-4CCC078ACF38}"/>
              </a:ext>
            </a:extLst>
          </p:cNvPr>
          <p:cNvSpPr>
            <a:spLocks noGrp="1"/>
          </p:cNvSpPr>
          <p:nvPr>
            <p:ph sz="half" idx="2"/>
          </p:nvPr>
        </p:nvSpPr>
        <p:spPr>
          <a:xfrm>
            <a:off x="4724400" y="942975"/>
            <a:ext cx="4213412" cy="5705475"/>
          </a:xfrm>
          <a:solidFill>
            <a:schemeClr val="bg2">
              <a:lumMod val="90000"/>
            </a:schemeClr>
          </a:solidFill>
        </p:spPr>
        <p:txBody>
          <a:bodyPr>
            <a:normAutofit/>
          </a:bodyPr>
          <a:lstStyle/>
          <a:p>
            <a:r>
              <a:rPr lang="ro-RO" sz="1400" b="1" i="1" dirty="0">
                <a:solidFill>
                  <a:srgbClr val="080809"/>
                </a:solidFill>
                <a:effectLst/>
              </a:rPr>
              <a:t>Tragerea otgonului</a:t>
            </a:r>
            <a:br>
              <a:rPr lang="ro-RO" sz="1400" b="1" i="1" dirty="0">
                <a:solidFill>
                  <a:srgbClr val="080809"/>
                </a:solidFill>
                <a:effectLst/>
              </a:rPr>
            </a:br>
            <a:r>
              <a:rPr lang="ro-RO" sz="1400" b="1" i="0" dirty="0">
                <a:solidFill>
                  <a:srgbClr val="080809"/>
                </a:solidFill>
                <a:effectLst/>
              </a:rPr>
              <a:t>Locul I. Echipa „Bravicea” </a:t>
            </a:r>
            <a:br>
              <a:rPr lang="ro-RO" sz="1400" b="1" i="0" dirty="0">
                <a:solidFill>
                  <a:srgbClr val="080809"/>
                </a:solidFill>
                <a:effectLst/>
              </a:rPr>
            </a:br>
            <a:r>
              <a:rPr lang="ro-RO" sz="1400" b="1" i="0" dirty="0">
                <a:solidFill>
                  <a:srgbClr val="080809"/>
                </a:solidFill>
                <a:effectLst/>
              </a:rPr>
              <a:t>Locul II. Echipa „Țibirica”</a:t>
            </a:r>
          </a:p>
          <a:p>
            <a:r>
              <a:rPr lang="ro-RO" sz="1400" b="1" i="1" dirty="0">
                <a:solidFill>
                  <a:srgbClr val="080809"/>
                </a:solidFill>
                <a:effectLst/>
              </a:rPr>
              <a:t>Volei</a:t>
            </a:r>
            <a:br>
              <a:rPr lang="ro-RO" sz="1400" b="1" i="1" dirty="0">
                <a:solidFill>
                  <a:srgbClr val="080809"/>
                </a:solidFill>
                <a:effectLst/>
              </a:rPr>
            </a:br>
            <a:r>
              <a:rPr lang="ro-RO" sz="1400" b="1" i="0" dirty="0">
                <a:solidFill>
                  <a:srgbClr val="080809"/>
                </a:solidFill>
                <a:effectLst/>
              </a:rPr>
              <a:t>Locul I. Echipa condusă de BURCĂ Dan</a:t>
            </a:r>
            <a:br>
              <a:rPr lang="ro-RO" sz="1400" b="1" i="0" dirty="0">
                <a:solidFill>
                  <a:srgbClr val="080809"/>
                </a:solidFill>
                <a:effectLst/>
              </a:rPr>
            </a:br>
            <a:r>
              <a:rPr lang="ro-RO" sz="1400" b="1" i="0" dirty="0">
                <a:solidFill>
                  <a:srgbClr val="080809"/>
                </a:solidFill>
                <a:effectLst/>
              </a:rPr>
              <a:t>Locul II. Echipa condusă de SCLIFOS Tudor</a:t>
            </a:r>
          </a:p>
          <a:p>
            <a:r>
              <a:rPr lang="ro-RO" sz="1400" b="1" i="1" dirty="0">
                <a:solidFill>
                  <a:srgbClr val="080809"/>
                </a:solidFill>
                <a:effectLst/>
              </a:rPr>
              <a:t>Trânta tradițională:</a:t>
            </a:r>
            <a:br>
              <a:rPr lang="ro-RO" sz="1400" b="1" i="1" dirty="0">
                <a:solidFill>
                  <a:srgbClr val="080809"/>
                </a:solidFill>
                <a:effectLst/>
              </a:rPr>
            </a:br>
            <a:r>
              <a:rPr lang="ro-RO" sz="1400" b="1" i="0" dirty="0">
                <a:solidFill>
                  <a:srgbClr val="080809"/>
                </a:solidFill>
                <a:effectLst/>
              </a:rPr>
              <a:t>Cocoș – ȚÎMBAL Nicolae</a:t>
            </a:r>
            <a:br>
              <a:rPr lang="ro-RO" sz="1400" b="1" i="0" dirty="0">
                <a:solidFill>
                  <a:srgbClr val="080809"/>
                </a:solidFill>
                <a:effectLst/>
              </a:rPr>
            </a:br>
            <a:r>
              <a:rPr lang="ro-RO" sz="1400" b="1" i="0" dirty="0">
                <a:solidFill>
                  <a:srgbClr val="080809"/>
                </a:solidFill>
                <a:effectLst/>
              </a:rPr>
              <a:t>Iepure – BOȚAN Mihai</a:t>
            </a:r>
            <a:br>
              <a:rPr lang="ro-RO" sz="1400" b="1" i="0" dirty="0">
                <a:solidFill>
                  <a:srgbClr val="080809"/>
                </a:solidFill>
                <a:effectLst/>
              </a:rPr>
            </a:br>
            <a:r>
              <a:rPr lang="ro-RO" sz="1400" b="1" i="0" dirty="0">
                <a:solidFill>
                  <a:srgbClr val="080809"/>
                </a:solidFill>
                <a:effectLst/>
              </a:rPr>
              <a:t>Berbec – CĂLDARE Simion</a:t>
            </a:r>
          </a:p>
          <a:p>
            <a:pPr>
              <a:buFont typeface="Arial" panose="020B0604020202020204" pitchFamily="34" charset="0"/>
              <a:buChar char="•"/>
            </a:pPr>
            <a:r>
              <a:rPr lang="ro-RO" sz="1400" b="1" i="0" dirty="0">
                <a:solidFill>
                  <a:srgbClr val="080809"/>
                </a:solidFill>
                <a:effectLst/>
              </a:rPr>
              <a:t>Toți participanții au fost răsplătiți cu premii bănești, diplome, aprecieri și încurajări pentru implicarea, efortul și spiritul de competiție</a:t>
            </a:r>
          </a:p>
          <a:p>
            <a:pPr>
              <a:buFont typeface="Arial" panose="020B0604020202020204" pitchFamily="34" charset="0"/>
              <a:buChar char="•"/>
            </a:pPr>
            <a:r>
              <a:rPr lang="ro-RO" sz="1400" b="1" i="0" dirty="0">
                <a:solidFill>
                  <a:srgbClr val="080809"/>
                </a:solidFill>
                <a:effectLst/>
              </a:rPr>
              <a:t>Au arbitrat competițiile sportive:</a:t>
            </a:r>
            <a:br>
              <a:rPr lang="ro-RO" sz="1400" b="1" i="0" dirty="0">
                <a:solidFill>
                  <a:srgbClr val="080809"/>
                </a:solidFill>
                <a:effectLst/>
              </a:rPr>
            </a:br>
            <a:r>
              <a:rPr lang="ro-RO" sz="1400" b="1" i="0" dirty="0">
                <a:solidFill>
                  <a:srgbClr val="080809"/>
                </a:solidFill>
                <a:effectLst/>
              </a:rPr>
              <a:t>Veaceslav BERECHELEA, Vasile ALEXEI, Iulian IURCU, Serghei POPA, Iurie CORGHENCI</a:t>
            </a:r>
          </a:p>
          <a:p>
            <a:pPr>
              <a:buFont typeface="Arial" panose="020B0604020202020204" pitchFamily="34" charset="0"/>
              <a:buChar char="•"/>
            </a:pPr>
            <a:r>
              <a:rPr lang="ro-RO" sz="1400" b="1" i="0" dirty="0">
                <a:solidFill>
                  <a:srgbClr val="080809"/>
                </a:solidFill>
                <a:effectLst/>
              </a:rPr>
              <a:t>Oaspeții evenimentului sportiv au fost cetățenii de onoare ai satului Bravicea dl Victor BELINSCHI și dl Valerian BATCU</a:t>
            </a:r>
          </a:p>
          <a:p>
            <a:pPr marL="0" indent="0">
              <a:spcBef>
                <a:spcPts val="600"/>
              </a:spcBef>
              <a:buNone/>
            </a:pPr>
            <a:r>
              <a:rPr lang="ro-RO" sz="1200" i="1" dirty="0">
                <a:hlinkClick r:id="rId2"/>
              </a:rPr>
              <a:t>https://www.facebook.com/curieruldebravicea/posts/pfbid032NMqhzEzH9cH717cMmUEXBULc7Wj45cSjwot36eBq6RApB8Rv8HzDvRmEiGHatmwl</a:t>
            </a:r>
            <a:endParaRPr lang="ro-RO" sz="1200" i="1" dirty="0"/>
          </a:p>
        </p:txBody>
      </p:sp>
    </p:spTree>
    <p:extLst>
      <p:ext uri="{BB962C8B-B14F-4D97-AF65-F5344CB8AC3E}">
        <p14:creationId xmlns:p14="http://schemas.microsoft.com/office/powerpoint/2010/main" val="37497929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8609960E-EF95-43EF-9161-F0C2C09A2F95}"/>
              </a:ext>
            </a:extLst>
          </p:cNvPr>
          <p:cNvSpPr>
            <a:spLocks noGrp="1"/>
          </p:cNvSpPr>
          <p:nvPr>
            <p:ph type="title"/>
          </p:nvPr>
        </p:nvSpPr>
        <p:spPr>
          <a:xfrm>
            <a:off x="367554" y="274639"/>
            <a:ext cx="8319246" cy="379786"/>
          </a:xfrm>
          <a:solidFill>
            <a:schemeClr val="accent6">
              <a:lumMod val="20000"/>
              <a:lumOff val="80000"/>
            </a:schemeClr>
          </a:solidFill>
        </p:spPr>
        <p:txBody>
          <a:bodyPr>
            <a:noAutofit/>
          </a:bodyPr>
          <a:lstStyle/>
          <a:p>
            <a:r>
              <a:rPr lang="ro-RO" sz="2000" b="1" i="0" dirty="0">
                <a:solidFill>
                  <a:srgbClr val="212529"/>
                </a:solidFill>
                <a:effectLst/>
                <a:latin typeface="+mn-lt"/>
              </a:rPr>
              <a:t>Turneul național-memorial de șah „Cupa satului Bravicea”, ediția XXII-a, 2025</a:t>
            </a:r>
            <a:endParaRPr lang="ro-RO" sz="2000" b="1" dirty="0">
              <a:latin typeface="+mn-lt"/>
            </a:endParaRPr>
          </a:p>
        </p:txBody>
      </p:sp>
      <p:sp>
        <p:nvSpPr>
          <p:cNvPr id="3" name="Substituent conținut 2">
            <a:extLst>
              <a:ext uri="{FF2B5EF4-FFF2-40B4-BE49-F238E27FC236}">
                <a16:creationId xmlns:a16="http://schemas.microsoft.com/office/drawing/2014/main" id="{77750056-59F2-4272-B41C-69EDC5355BF4}"/>
              </a:ext>
            </a:extLst>
          </p:cNvPr>
          <p:cNvSpPr>
            <a:spLocks noGrp="1"/>
          </p:cNvSpPr>
          <p:nvPr>
            <p:ph sz="half" idx="1"/>
          </p:nvPr>
        </p:nvSpPr>
        <p:spPr>
          <a:xfrm>
            <a:off x="367553" y="815788"/>
            <a:ext cx="4347322" cy="5767574"/>
          </a:xfrm>
          <a:solidFill>
            <a:schemeClr val="accent6">
              <a:lumMod val="20000"/>
              <a:lumOff val="80000"/>
            </a:schemeClr>
          </a:solidFill>
        </p:spPr>
        <p:txBody>
          <a:bodyPr>
            <a:normAutofit fontScale="25000" lnSpcReduction="20000"/>
          </a:bodyPr>
          <a:lstStyle/>
          <a:p>
            <a:pPr algn="l">
              <a:lnSpc>
                <a:spcPct val="120000"/>
              </a:lnSpc>
              <a:spcBef>
                <a:spcPts val="0"/>
              </a:spcBef>
              <a:spcAft>
                <a:spcPts val="200"/>
              </a:spcAft>
            </a:pPr>
            <a:r>
              <a:rPr lang="ro-RO" sz="5200" b="1" dirty="0">
                <a:solidFill>
                  <a:srgbClr val="212529"/>
                </a:solidFill>
              </a:rPr>
              <a:t>La</a:t>
            </a:r>
            <a:r>
              <a:rPr lang="ro-RO" sz="5200" b="1" i="0" dirty="0">
                <a:solidFill>
                  <a:srgbClr val="212529"/>
                </a:solidFill>
                <a:effectLst/>
              </a:rPr>
              <a:t> 3 august 2025, în incinta Centrului Cultural Bravicea, a avut loc ediția a XXII-a a Turneului național-memorial de șah „Cupa Satului Bravicea” – o competiție de tradiție, organizată în memoria celor mai valoroși șahiști din raionul Călărași, care au contribuit la promovarea șahului în rândul copiilor și tinerilor și au reprezentat cu cinste raionul și țara la nivel național și internațional.</a:t>
            </a:r>
          </a:p>
          <a:p>
            <a:pPr algn="l">
              <a:lnSpc>
                <a:spcPct val="120000"/>
              </a:lnSpc>
              <a:spcBef>
                <a:spcPts val="0"/>
              </a:spcBef>
              <a:spcAft>
                <a:spcPts val="200"/>
              </a:spcAft>
            </a:pPr>
            <a:r>
              <a:rPr lang="ro-RO" sz="5200" b="1" i="0" dirty="0">
                <a:solidFill>
                  <a:srgbClr val="212529"/>
                </a:solidFill>
                <a:effectLst/>
              </a:rPr>
              <a:t>Evenimentul a fost dedicat memoriei maeștrilor șahului:</a:t>
            </a:r>
          </a:p>
          <a:p>
            <a:pPr marL="714375" algn="l">
              <a:lnSpc>
                <a:spcPct val="120000"/>
              </a:lnSpc>
              <a:spcBef>
                <a:spcPts val="0"/>
              </a:spcBef>
              <a:spcAft>
                <a:spcPts val="200"/>
              </a:spcAft>
              <a:buFont typeface="Wingdings" panose="05000000000000000000" pitchFamily="2" charset="2"/>
              <a:buChar char="ü"/>
            </a:pPr>
            <a:r>
              <a:rPr lang="ro-RO" sz="5200" b="1" i="0" dirty="0">
                <a:solidFill>
                  <a:srgbClr val="212529"/>
                </a:solidFill>
                <a:effectLst/>
              </a:rPr>
              <a:t>Trifan CATĂNSUS și Gheorghe DELIJAN – orașul Călărași;</a:t>
            </a:r>
          </a:p>
          <a:p>
            <a:pPr marL="714375" algn="l">
              <a:lnSpc>
                <a:spcPct val="120000"/>
              </a:lnSpc>
              <a:spcBef>
                <a:spcPts val="0"/>
              </a:spcBef>
              <a:spcAft>
                <a:spcPts val="200"/>
              </a:spcAft>
              <a:buFont typeface="Wingdings" panose="05000000000000000000" pitchFamily="2" charset="2"/>
              <a:buChar char="ü"/>
            </a:pPr>
            <a:r>
              <a:rPr lang="ro-RO" sz="5200" b="1" i="0" dirty="0">
                <a:solidFill>
                  <a:srgbClr val="212529"/>
                </a:solidFill>
                <a:effectLst/>
              </a:rPr>
              <a:t>Gheorghe TRACI – satul Bravicea;</a:t>
            </a:r>
          </a:p>
          <a:p>
            <a:pPr marL="714375" algn="l">
              <a:lnSpc>
                <a:spcPct val="120000"/>
              </a:lnSpc>
              <a:spcBef>
                <a:spcPts val="0"/>
              </a:spcBef>
              <a:spcAft>
                <a:spcPts val="200"/>
              </a:spcAft>
              <a:buFont typeface="Wingdings" panose="05000000000000000000" pitchFamily="2" charset="2"/>
              <a:buChar char="ü"/>
            </a:pPr>
            <a:r>
              <a:rPr lang="ro-RO" sz="5200" b="1" i="0" dirty="0">
                <a:solidFill>
                  <a:srgbClr val="212529"/>
                </a:solidFill>
                <a:effectLst/>
              </a:rPr>
              <a:t>Ion STRATAN – satul Răciula;</a:t>
            </a:r>
          </a:p>
          <a:p>
            <a:pPr marL="714375" algn="l">
              <a:lnSpc>
                <a:spcPct val="120000"/>
              </a:lnSpc>
              <a:spcBef>
                <a:spcPts val="0"/>
              </a:spcBef>
              <a:spcAft>
                <a:spcPts val="200"/>
              </a:spcAft>
              <a:buFont typeface="Wingdings" panose="05000000000000000000" pitchFamily="2" charset="2"/>
              <a:buChar char="ü"/>
            </a:pPr>
            <a:r>
              <a:rPr lang="ro-RO" sz="5200" b="1" i="0" dirty="0">
                <a:solidFill>
                  <a:srgbClr val="212529"/>
                </a:solidFill>
                <a:effectLst/>
              </a:rPr>
              <a:t>Grigore MUȘET – satul Săseni.</a:t>
            </a:r>
          </a:p>
          <a:p>
            <a:pPr algn="l">
              <a:lnSpc>
                <a:spcPct val="120000"/>
              </a:lnSpc>
              <a:spcBef>
                <a:spcPts val="0"/>
              </a:spcBef>
              <a:spcAft>
                <a:spcPts val="200"/>
              </a:spcAft>
            </a:pPr>
            <a:r>
              <a:rPr lang="ro-RO" sz="5200" b="1" i="0" dirty="0">
                <a:solidFill>
                  <a:srgbClr val="212529"/>
                </a:solidFill>
                <a:effectLst/>
              </a:rPr>
              <a:t>Turneul s-a desfășurat în prezența persoanelor oficiale:</a:t>
            </a:r>
          </a:p>
          <a:p>
            <a:pPr marL="714375" indent="-352425" algn="l">
              <a:lnSpc>
                <a:spcPct val="120000"/>
              </a:lnSpc>
              <a:spcBef>
                <a:spcPts val="0"/>
              </a:spcBef>
              <a:spcAft>
                <a:spcPts val="200"/>
              </a:spcAft>
              <a:buFont typeface="Wingdings" panose="05000000000000000000" pitchFamily="2" charset="2"/>
              <a:buChar char="ü"/>
            </a:pPr>
            <a:r>
              <a:rPr lang="ro-RO" sz="5200" b="1" i="0" dirty="0">
                <a:solidFill>
                  <a:srgbClr val="212529"/>
                </a:solidFill>
                <a:effectLst/>
              </a:rPr>
              <a:t>dl </a:t>
            </a:r>
            <a:r>
              <a:rPr lang="ro-RO" sz="5200" b="1" i="0" u="none" strike="noStrike" dirty="0">
                <a:solidFill>
                  <a:srgbClr val="007BFF"/>
                </a:solidFill>
                <a:effectLst/>
                <a:hlinkClick r:id="rId2"/>
              </a:rPr>
              <a:t>Sergiu GURIN</a:t>
            </a:r>
            <a:r>
              <a:rPr lang="ro-RO" sz="5200" b="1" i="0" dirty="0">
                <a:solidFill>
                  <a:srgbClr val="212529"/>
                </a:solidFill>
                <a:effectLst/>
              </a:rPr>
              <a:t>, Secretar de stat la </a:t>
            </a:r>
            <a:r>
              <a:rPr lang="ro-RO" sz="5200" b="1" i="0" u="none" strike="noStrike" dirty="0">
                <a:solidFill>
                  <a:srgbClr val="007BFF"/>
                </a:solidFill>
                <a:effectLst/>
                <a:hlinkClick r:id="rId3"/>
              </a:rPr>
              <a:t>Ministerul Educației și Cercetării</a:t>
            </a:r>
            <a:r>
              <a:rPr lang="ro-RO" sz="5200" b="1" i="0" dirty="0">
                <a:solidFill>
                  <a:srgbClr val="212529"/>
                </a:solidFill>
                <a:effectLst/>
              </a:rPr>
              <a:t>;</a:t>
            </a:r>
          </a:p>
          <a:p>
            <a:pPr marL="714375" indent="-352425" algn="l">
              <a:lnSpc>
                <a:spcPct val="120000"/>
              </a:lnSpc>
              <a:spcBef>
                <a:spcPts val="0"/>
              </a:spcBef>
              <a:spcAft>
                <a:spcPts val="200"/>
              </a:spcAft>
              <a:buFont typeface="Wingdings" panose="05000000000000000000" pitchFamily="2" charset="2"/>
              <a:buChar char="ü"/>
            </a:pPr>
            <a:r>
              <a:rPr lang="ro-RO" sz="5200" b="1" i="0" dirty="0">
                <a:solidFill>
                  <a:srgbClr val="212529"/>
                </a:solidFill>
                <a:effectLst/>
              </a:rPr>
              <a:t>dna Tatiana ROTARI, Șefa oficiului teritorial Ungheni a Cancelariei de Stat (reprezentanta Guvernului în teritoriu);</a:t>
            </a:r>
          </a:p>
          <a:p>
            <a:pPr marL="714375" indent="-352425" algn="l">
              <a:lnSpc>
                <a:spcPct val="120000"/>
              </a:lnSpc>
              <a:spcBef>
                <a:spcPts val="0"/>
              </a:spcBef>
              <a:spcAft>
                <a:spcPts val="200"/>
              </a:spcAft>
              <a:buFont typeface="Wingdings" panose="05000000000000000000" pitchFamily="2" charset="2"/>
              <a:buChar char="ü"/>
            </a:pPr>
            <a:r>
              <a:rPr lang="ro-RO" sz="5200" b="1" i="0" dirty="0">
                <a:solidFill>
                  <a:srgbClr val="212529"/>
                </a:solidFill>
                <a:effectLst/>
              </a:rPr>
              <a:t>dl </a:t>
            </a:r>
            <a:r>
              <a:rPr lang="ro-RO" sz="5200" b="1" i="0" u="none" strike="noStrike" dirty="0">
                <a:solidFill>
                  <a:srgbClr val="007BFF"/>
                </a:solidFill>
                <a:effectLst/>
                <a:hlinkClick r:id="rId4"/>
              </a:rPr>
              <a:t>Nicolae DRĂGĂNEL</a:t>
            </a:r>
            <a:r>
              <a:rPr lang="ro-RO" sz="5200" b="1" i="0" dirty="0">
                <a:solidFill>
                  <a:srgbClr val="212529"/>
                </a:solidFill>
                <a:effectLst/>
              </a:rPr>
              <a:t>, Președintele raionului </a:t>
            </a:r>
            <a:r>
              <a:rPr lang="ro-RO" sz="5200" b="1" i="0" u="none" strike="noStrike" dirty="0">
                <a:solidFill>
                  <a:srgbClr val="007BFF"/>
                </a:solidFill>
                <a:effectLst/>
                <a:hlinkClick r:id="rId5"/>
              </a:rPr>
              <a:t>Călărași</a:t>
            </a:r>
            <a:r>
              <a:rPr lang="ro-RO" sz="5200" b="1" i="0" dirty="0">
                <a:solidFill>
                  <a:srgbClr val="212529"/>
                </a:solidFill>
                <a:effectLst/>
              </a:rPr>
              <a:t>;</a:t>
            </a:r>
          </a:p>
          <a:p>
            <a:pPr marL="714375" indent="-352425" algn="l">
              <a:lnSpc>
                <a:spcPct val="120000"/>
              </a:lnSpc>
              <a:spcBef>
                <a:spcPts val="0"/>
              </a:spcBef>
              <a:spcAft>
                <a:spcPts val="200"/>
              </a:spcAft>
              <a:buFont typeface="Wingdings" panose="05000000000000000000" pitchFamily="2" charset="2"/>
              <a:buChar char="ü"/>
            </a:pPr>
            <a:r>
              <a:rPr lang="ro-RO" sz="5200" b="1" i="0" dirty="0">
                <a:solidFill>
                  <a:srgbClr val="212529"/>
                </a:solidFill>
                <a:effectLst/>
              </a:rPr>
              <a:t>dl Roman CUPCEA, specialist principal în probleme de tineret și sport, Consiliul raional Călărași;</a:t>
            </a:r>
          </a:p>
          <a:p>
            <a:pPr marL="714375" indent="-352425" algn="l">
              <a:lnSpc>
                <a:spcPct val="120000"/>
              </a:lnSpc>
              <a:spcBef>
                <a:spcPts val="0"/>
              </a:spcBef>
              <a:spcAft>
                <a:spcPts val="200"/>
              </a:spcAft>
              <a:buFont typeface="Wingdings" panose="05000000000000000000" pitchFamily="2" charset="2"/>
              <a:buChar char="ü"/>
            </a:pPr>
            <a:r>
              <a:rPr lang="ro-RO" sz="5200" b="1" i="0" dirty="0">
                <a:solidFill>
                  <a:srgbClr val="212529"/>
                </a:solidFill>
                <a:effectLst/>
              </a:rPr>
              <a:t>dl </a:t>
            </a:r>
            <a:r>
              <a:rPr lang="ro-RO" sz="5200" b="1" i="0" u="none" strike="noStrike" dirty="0">
                <a:solidFill>
                  <a:srgbClr val="007BFF"/>
                </a:solidFill>
                <a:effectLst/>
                <a:hlinkClick r:id="rId6"/>
              </a:rPr>
              <a:t>Alexei ZATIC</a:t>
            </a:r>
            <a:r>
              <a:rPr lang="ro-RO" sz="5200" b="1" i="0" dirty="0">
                <a:solidFill>
                  <a:srgbClr val="212529"/>
                </a:solidFill>
                <a:effectLst/>
              </a:rPr>
              <a:t>, primar al satului </a:t>
            </a:r>
            <a:r>
              <a:rPr lang="ro-RO" sz="5200" b="1" i="0" u="none" strike="noStrike" dirty="0">
                <a:solidFill>
                  <a:srgbClr val="007BFF"/>
                </a:solidFill>
                <a:effectLst/>
                <a:hlinkClick r:id="rId7"/>
              </a:rPr>
              <a:t>Bravicea</a:t>
            </a:r>
            <a:r>
              <a:rPr lang="ro-RO" sz="5200" b="1" i="0" dirty="0">
                <a:solidFill>
                  <a:srgbClr val="212529"/>
                </a:solidFill>
                <a:effectLst/>
              </a:rPr>
              <a:t>.</a:t>
            </a:r>
          </a:p>
          <a:p>
            <a:pPr algn="l">
              <a:buFont typeface="Arial" panose="020B0604020202020204" pitchFamily="34" charset="0"/>
              <a:buChar char="•"/>
            </a:pPr>
            <a:endParaRPr lang="ro-RO" b="0" i="0" dirty="0">
              <a:solidFill>
                <a:srgbClr val="212529"/>
              </a:solidFill>
              <a:effectLst/>
              <a:latin typeface="Roboto" panose="02000000000000000000" pitchFamily="2" charset="0"/>
            </a:endParaRPr>
          </a:p>
          <a:p>
            <a:endParaRPr lang="ro-RO" dirty="0"/>
          </a:p>
        </p:txBody>
      </p:sp>
      <p:pic>
        <p:nvPicPr>
          <p:cNvPr id="2050" name="Picture 2" descr="Nu este disponibilă nicio descriere pentru fotografie.">
            <a:extLst>
              <a:ext uri="{FF2B5EF4-FFF2-40B4-BE49-F238E27FC236}">
                <a16:creationId xmlns:a16="http://schemas.microsoft.com/office/drawing/2014/main" id="{759799B3-4DFE-4718-9D98-1B951972EE7F}"/>
              </a:ext>
            </a:extLst>
          </p:cNvPr>
          <p:cNvPicPr>
            <a:picLocks noGrp="1" noChangeAspect="1" noChangeArrowheads="1"/>
          </p:cNvPicPr>
          <p:nvPr>
            <p:ph sz="half" idx="2"/>
          </p:nvPr>
        </p:nvPicPr>
        <p:blipFill>
          <a:blip r:embed="rId8">
            <a:extLst>
              <a:ext uri="{28A0092B-C50C-407E-A947-70E740481C1C}">
                <a14:useLocalDpi xmlns:a14="http://schemas.microsoft.com/office/drawing/2010/main" val="0"/>
              </a:ext>
            </a:extLst>
          </a:blip>
          <a:srcRect/>
          <a:stretch>
            <a:fillRect/>
          </a:stretch>
        </p:blipFill>
        <p:spPr bwMode="auto">
          <a:xfrm>
            <a:off x="4949527" y="815788"/>
            <a:ext cx="3826920" cy="25506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u este disponibilă nicio descriere pentru fotografie.">
            <a:extLst>
              <a:ext uri="{FF2B5EF4-FFF2-40B4-BE49-F238E27FC236}">
                <a16:creationId xmlns:a16="http://schemas.microsoft.com/office/drawing/2014/main" id="{EC7A14BC-584D-4297-B082-25A2FF89DED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49527" y="3621741"/>
            <a:ext cx="3826920" cy="2961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6149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1E464A79-3E8F-4D79-8CDB-DB6FB2080326}"/>
              </a:ext>
            </a:extLst>
          </p:cNvPr>
          <p:cNvSpPr>
            <a:spLocks noGrp="1"/>
          </p:cNvSpPr>
          <p:nvPr>
            <p:ph type="title"/>
          </p:nvPr>
        </p:nvSpPr>
        <p:spPr>
          <a:xfrm>
            <a:off x="439271" y="197224"/>
            <a:ext cx="8364069" cy="545726"/>
          </a:xfrm>
          <a:solidFill>
            <a:schemeClr val="accent6">
              <a:lumMod val="20000"/>
              <a:lumOff val="80000"/>
            </a:schemeClr>
          </a:solidFill>
        </p:spPr>
        <p:txBody>
          <a:bodyPr>
            <a:noAutofit/>
          </a:bodyPr>
          <a:lstStyle/>
          <a:p>
            <a:r>
              <a:rPr lang="ro-RO" sz="2000" b="1" i="0" dirty="0">
                <a:solidFill>
                  <a:srgbClr val="212529"/>
                </a:solidFill>
                <a:effectLst/>
                <a:latin typeface="+mn-lt"/>
              </a:rPr>
              <a:t>Turneul național-memorial de șah „Cupa satului Bravicea”, 2025</a:t>
            </a:r>
            <a:endParaRPr lang="ro-RO" sz="2000" dirty="0">
              <a:latin typeface="+mn-lt"/>
            </a:endParaRPr>
          </a:p>
        </p:txBody>
      </p:sp>
      <p:sp>
        <p:nvSpPr>
          <p:cNvPr id="4" name="Substituent conținut 3">
            <a:extLst>
              <a:ext uri="{FF2B5EF4-FFF2-40B4-BE49-F238E27FC236}">
                <a16:creationId xmlns:a16="http://schemas.microsoft.com/office/drawing/2014/main" id="{A8F84E2F-2378-40CC-B587-E3808C681535}"/>
              </a:ext>
            </a:extLst>
          </p:cNvPr>
          <p:cNvSpPr>
            <a:spLocks noGrp="1"/>
          </p:cNvSpPr>
          <p:nvPr>
            <p:ph sz="half" idx="2"/>
          </p:nvPr>
        </p:nvSpPr>
        <p:spPr>
          <a:xfrm>
            <a:off x="4294094" y="824753"/>
            <a:ext cx="4710953" cy="5836023"/>
          </a:xfrm>
          <a:solidFill>
            <a:schemeClr val="accent6">
              <a:lumMod val="20000"/>
              <a:lumOff val="80000"/>
            </a:schemeClr>
          </a:solidFill>
        </p:spPr>
        <p:txBody>
          <a:bodyPr>
            <a:normAutofit/>
          </a:bodyPr>
          <a:lstStyle/>
          <a:p>
            <a:pPr algn="l"/>
            <a:r>
              <a:rPr lang="ro-RO" sz="1400" b="1" i="0" dirty="0">
                <a:solidFill>
                  <a:srgbClr val="212529"/>
                </a:solidFill>
                <a:effectLst/>
              </a:rPr>
              <a:t>Competiția a reunit 111 participanți din întreaga țară: orașele Chișinău, </a:t>
            </a:r>
            <a:r>
              <a:rPr lang="ro-RO" sz="1400" b="1" i="0" dirty="0" err="1">
                <a:solidFill>
                  <a:srgbClr val="212529"/>
                </a:solidFill>
                <a:effectLst/>
              </a:rPr>
              <a:t>Edineț</a:t>
            </a:r>
            <a:r>
              <a:rPr lang="ro-RO" sz="1400" b="1" i="0" dirty="0">
                <a:solidFill>
                  <a:srgbClr val="212529"/>
                </a:solidFill>
                <a:effectLst/>
              </a:rPr>
              <a:t>, Ungheni, Nisporeni, Cantemir, Fălești, Strășeni, Cricova, Tiraspol, precum și satele Costești (raionul Ialoveni), </a:t>
            </a:r>
            <a:r>
              <a:rPr lang="ro-RO" sz="1400" b="1" i="0" dirty="0" err="1">
                <a:solidFill>
                  <a:srgbClr val="212529"/>
                </a:solidFill>
                <a:effectLst/>
              </a:rPr>
              <a:t>Măgdăcești</a:t>
            </a:r>
            <a:r>
              <a:rPr lang="ro-RO" sz="1400" b="1" i="0" dirty="0">
                <a:solidFill>
                  <a:srgbClr val="212529"/>
                </a:solidFill>
                <a:effectLst/>
              </a:rPr>
              <a:t> (raionul Criuleni) și Bravicea (raionul Călărași).</a:t>
            </a:r>
          </a:p>
          <a:p>
            <a:pPr algn="l"/>
            <a:r>
              <a:rPr lang="ro-RO" sz="1400" b="1" i="0" dirty="0">
                <a:solidFill>
                  <a:srgbClr val="212529"/>
                </a:solidFill>
                <a:effectLst/>
              </a:rPr>
              <a:t>Turneul s-a desfășurat în baza sistemului elvețian „Open General”, 7 runde, fiecare jucător având la dispoziție câte 15 minute pentru fiecare partidă.</a:t>
            </a:r>
          </a:p>
          <a:p>
            <a:pPr algn="l"/>
            <a:r>
              <a:rPr lang="ro-RO" sz="1400" b="1" i="0" dirty="0">
                <a:solidFill>
                  <a:srgbClr val="212529"/>
                </a:solidFill>
                <a:effectLst/>
              </a:rPr>
              <a:t>Arbitrii competiției au fost:</a:t>
            </a:r>
            <a:br>
              <a:rPr lang="ro-RO" sz="1400" b="1" i="0" dirty="0">
                <a:solidFill>
                  <a:srgbClr val="212529"/>
                </a:solidFill>
                <a:effectLst/>
              </a:rPr>
            </a:br>
            <a:r>
              <a:rPr lang="ro-RO" sz="1400" b="1" i="0" dirty="0">
                <a:solidFill>
                  <a:srgbClr val="212529"/>
                </a:solidFill>
                <a:effectLst/>
              </a:rPr>
              <a:t>Dumitru POPOVICI; </a:t>
            </a:r>
            <a:r>
              <a:rPr lang="ro-RO" sz="1400" b="1" i="0" dirty="0" err="1">
                <a:solidFill>
                  <a:srgbClr val="212529"/>
                </a:solidFill>
                <a:effectLst/>
              </a:rPr>
              <a:t>Timofei</a:t>
            </a:r>
            <a:r>
              <a:rPr lang="ro-RO" sz="1400" b="1" i="0" dirty="0">
                <a:solidFill>
                  <a:srgbClr val="212529"/>
                </a:solidFill>
                <a:effectLst/>
              </a:rPr>
              <a:t> GHINDĂ; Constantin BACALU.</a:t>
            </a:r>
          </a:p>
          <a:p>
            <a:pPr algn="l"/>
            <a:r>
              <a:rPr lang="ro-RO" sz="1400" b="1" i="0" dirty="0">
                <a:solidFill>
                  <a:srgbClr val="212529"/>
                </a:solidFill>
                <a:effectLst/>
              </a:rPr>
              <a:t>Participanții au fost împărțiți în două categorii:</a:t>
            </a:r>
          </a:p>
          <a:p>
            <a:pPr marL="714375" algn="l">
              <a:buFont typeface="Wingdings" panose="05000000000000000000" pitchFamily="2" charset="2"/>
              <a:buChar char="ü"/>
            </a:pPr>
            <a:r>
              <a:rPr lang="ro-RO" sz="1400" b="1" i="0" dirty="0">
                <a:solidFill>
                  <a:srgbClr val="212529"/>
                </a:solidFill>
                <a:effectLst/>
              </a:rPr>
              <a:t>Seniori și senioare</a:t>
            </a:r>
          </a:p>
          <a:p>
            <a:pPr marL="714375" algn="l">
              <a:buFont typeface="Wingdings" panose="05000000000000000000" pitchFamily="2" charset="2"/>
              <a:buChar char="ü"/>
            </a:pPr>
            <a:r>
              <a:rPr lang="ro-RO" sz="1400" b="1" i="0" dirty="0">
                <a:solidFill>
                  <a:srgbClr val="212529"/>
                </a:solidFill>
                <a:effectLst/>
              </a:rPr>
              <a:t>Băieți și fete cu vârsta 7–17 ani</a:t>
            </a:r>
          </a:p>
          <a:p>
            <a:pPr algn="l"/>
            <a:r>
              <a:rPr lang="ro-RO" sz="1400" b="1" i="0" dirty="0">
                <a:solidFill>
                  <a:srgbClr val="212529"/>
                </a:solidFill>
                <a:effectLst/>
              </a:rPr>
              <a:t>Organizatorul turneului:</a:t>
            </a:r>
          </a:p>
          <a:p>
            <a:pPr marL="361950" indent="0" algn="l">
              <a:buNone/>
            </a:pPr>
            <a:r>
              <a:rPr lang="ro-RO" sz="1400" b="1" i="0" dirty="0">
                <a:solidFill>
                  <a:srgbClr val="007BFF"/>
                </a:solidFill>
                <a:effectLst/>
              </a:rPr>
              <a:t>Primăria Bravicea </a:t>
            </a:r>
            <a:r>
              <a:rPr lang="ro-RO" sz="1400" b="1" i="0" dirty="0">
                <a:solidFill>
                  <a:srgbClr val="212529"/>
                </a:solidFill>
                <a:effectLst/>
              </a:rPr>
              <a:t>în colaborare cu dna Nina GHIDĂ    (campioană republicană la șah)</a:t>
            </a:r>
          </a:p>
          <a:p>
            <a:pPr algn="l"/>
            <a:r>
              <a:rPr lang="ro-RO" sz="1400" b="1" i="0" dirty="0">
                <a:solidFill>
                  <a:srgbClr val="212529"/>
                </a:solidFill>
                <a:effectLst/>
              </a:rPr>
              <a:t>Partenerii turneului:</a:t>
            </a:r>
          </a:p>
          <a:p>
            <a:pPr marL="714375" indent="-352425" algn="l">
              <a:buFont typeface="Wingdings" panose="05000000000000000000" pitchFamily="2" charset="2"/>
              <a:buChar char="ü"/>
            </a:pPr>
            <a:r>
              <a:rPr lang="ro-RO" sz="1400" b="1" i="0" u="sng" strike="noStrike" dirty="0">
                <a:solidFill>
                  <a:srgbClr val="007BFF"/>
                </a:solidFill>
                <a:effectLst/>
                <a:hlinkClick r:id="rId2"/>
              </a:rPr>
              <a:t>Consiliul raional Călărași</a:t>
            </a:r>
            <a:endParaRPr lang="ro-RO" sz="1400" b="1" i="0" u="sng" dirty="0">
              <a:solidFill>
                <a:srgbClr val="212529"/>
              </a:solidFill>
              <a:effectLst/>
            </a:endParaRPr>
          </a:p>
          <a:p>
            <a:pPr marL="714375" indent="-352425" algn="l">
              <a:buFont typeface="Wingdings" panose="05000000000000000000" pitchFamily="2" charset="2"/>
              <a:buChar char="ü"/>
            </a:pPr>
            <a:r>
              <a:rPr lang="ro-RO" sz="1400" b="1" i="0" u="sng" strike="noStrike" dirty="0">
                <a:solidFill>
                  <a:srgbClr val="007BFF"/>
                </a:solidFill>
                <a:effectLst/>
                <a:hlinkClick r:id="rId3"/>
              </a:rPr>
              <a:t>Biblioteca Publică „George Munteanu”, Bravicea</a:t>
            </a:r>
            <a:endParaRPr lang="ro-RO" sz="1400" b="1" i="0" u="sng" dirty="0">
              <a:solidFill>
                <a:srgbClr val="212529"/>
              </a:solidFill>
              <a:effectLst/>
            </a:endParaRPr>
          </a:p>
          <a:p>
            <a:pPr marL="714375" indent="-352425" algn="l">
              <a:buFont typeface="Wingdings" panose="05000000000000000000" pitchFamily="2" charset="2"/>
              <a:buChar char="ü"/>
            </a:pPr>
            <a:r>
              <a:rPr lang="ro-RO" sz="1400" b="1" i="0" u="sng" strike="noStrike" dirty="0">
                <a:solidFill>
                  <a:srgbClr val="007BFF"/>
                </a:solidFill>
                <a:effectLst/>
                <a:hlinkClick r:id="rId4"/>
              </a:rPr>
              <a:t>Centrul Cultural Bravicea</a:t>
            </a:r>
            <a:endParaRPr lang="ro-RO" sz="1400" b="1" i="0" u="sng" dirty="0">
              <a:solidFill>
                <a:srgbClr val="212529"/>
              </a:solidFill>
              <a:effectLst/>
            </a:endParaRPr>
          </a:p>
          <a:p>
            <a:pPr algn="l"/>
            <a:r>
              <a:rPr lang="ro-RO" sz="1400" b="1" i="0" dirty="0">
                <a:solidFill>
                  <a:srgbClr val="212529"/>
                </a:solidFill>
                <a:effectLst/>
              </a:rPr>
              <a:t>Partener media al evenimentului:</a:t>
            </a:r>
          </a:p>
          <a:p>
            <a:pPr marL="714375" indent="-352425">
              <a:buFont typeface="Wingdings" panose="05000000000000000000" pitchFamily="2" charset="2"/>
              <a:buChar char="ü"/>
            </a:pPr>
            <a:r>
              <a:rPr lang="ro-RO" sz="1400" b="1" i="0" u="none" strike="noStrike" dirty="0">
                <a:solidFill>
                  <a:srgbClr val="007BFF"/>
                </a:solidFill>
                <a:effectLst/>
                <a:hlinkClick r:id="rId3"/>
              </a:rPr>
              <a:t>Biblioteca Publică „George Munteanu”, Bravicea</a:t>
            </a:r>
            <a:endParaRPr lang="ro-RO" sz="1400" b="1" i="0" dirty="0">
              <a:solidFill>
                <a:srgbClr val="212529"/>
              </a:solidFill>
              <a:effectLst/>
            </a:endParaRPr>
          </a:p>
          <a:p>
            <a:pPr marL="714375" indent="-352425">
              <a:buFont typeface="Wingdings" panose="05000000000000000000" pitchFamily="2" charset="2"/>
              <a:buChar char="ü"/>
            </a:pPr>
            <a:r>
              <a:rPr lang="ro-RO" sz="1400" b="1" i="0" dirty="0">
                <a:solidFill>
                  <a:srgbClr val="212529"/>
                </a:solidFill>
                <a:effectLst/>
              </a:rPr>
              <a:t>Ziarul comunitar </a:t>
            </a:r>
            <a:r>
              <a:rPr lang="ro-RO" sz="1400" b="1" i="0" u="none" strike="noStrike" dirty="0">
                <a:solidFill>
                  <a:srgbClr val="007BFF"/>
                </a:solidFill>
                <a:effectLst/>
                <a:hlinkClick r:id="rId5"/>
              </a:rPr>
              <a:t>Curierul de Bravicea</a:t>
            </a:r>
            <a:endParaRPr lang="ro-RO" sz="1400" b="1" i="0" dirty="0">
              <a:solidFill>
                <a:srgbClr val="212529"/>
              </a:solidFill>
              <a:effectLst/>
            </a:endParaRPr>
          </a:p>
          <a:p>
            <a:pPr algn="l">
              <a:buFont typeface="Arial" panose="020B0604020202020204" pitchFamily="34" charset="0"/>
              <a:buChar char="•"/>
            </a:pPr>
            <a:endParaRPr lang="ro-RO" sz="1400" b="1" i="0" dirty="0">
              <a:solidFill>
                <a:srgbClr val="212529"/>
              </a:solidFill>
              <a:effectLst/>
            </a:endParaRPr>
          </a:p>
          <a:p>
            <a:pPr algn="l">
              <a:buFont typeface="Arial" panose="020B0604020202020204" pitchFamily="34" charset="0"/>
              <a:buChar char="•"/>
            </a:pPr>
            <a:endParaRPr lang="ro-RO" sz="1400" b="1" i="0" dirty="0">
              <a:solidFill>
                <a:srgbClr val="212529"/>
              </a:solidFill>
              <a:effectLst/>
            </a:endParaRPr>
          </a:p>
          <a:p>
            <a:endParaRPr lang="ro-RO" dirty="0"/>
          </a:p>
        </p:txBody>
      </p:sp>
      <p:pic>
        <p:nvPicPr>
          <p:cNvPr id="4098" name="Picture 2" descr="Nu este disponibilă nicio descriere pentru fotografie.">
            <a:extLst>
              <a:ext uri="{FF2B5EF4-FFF2-40B4-BE49-F238E27FC236}">
                <a16:creationId xmlns:a16="http://schemas.microsoft.com/office/drawing/2014/main" id="{6E071C01-EA4E-4426-BB9D-708CF712A3B3}"/>
              </a:ext>
            </a:extLst>
          </p:cNvPr>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bwMode="auto">
          <a:xfrm>
            <a:off x="439270" y="3742764"/>
            <a:ext cx="3625509" cy="272975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u este disponibilă nicio descriere pentru fotografie.">
            <a:extLst>
              <a:ext uri="{FF2B5EF4-FFF2-40B4-BE49-F238E27FC236}">
                <a16:creationId xmlns:a16="http://schemas.microsoft.com/office/drawing/2014/main" id="{C17ABD2E-DCCF-4A7C-BEB8-1CBD541A31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271" y="898977"/>
            <a:ext cx="3625509" cy="2416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188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E0AC0B92-4F55-7E8E-BF2D-B2762C1FD4E6}"/>
              </a:ext>
            </a:extLst>
          </p:cNvPr>
          <p:cNvSpPr>
            <a:spLocks noGrp="1"/>
          </p:cNvSpPr>
          <p:nvPr>
            <p:ph type="title"/>
          </p:nvPr>
        </p:nvSpPr>
        <p:spPr>
          <a:xfrm>
            <a:off x="504826" y="122903"/>
            <a:ext cx="8239124" cy="705772"/>
          </a:xfrm>
          <a:solidFill>
            <a:srgbClr val="0046AE">
              <a:alpha val="25000"/>
            </a:srgbClr>
          </a:solidFill>
        </p:spPr>
        <p:txBody>
          <a:bodyPr>
            <a:normAutofit/>
          </a:bodyPr>
          <a:lstStyle/>
          <a:p>
            <a:r>
              <a:rPr lang="ro-RO" sz="2400" b="1" dirty="0"/>
              <a:t>Impozite executate - 2025</a:t>
            </a:r>
            <a:endParaRPr lang="ro-RO" sz="2400" dirty="0"/>
          </a:p>
        </p:txBody>
      </p:sp>
      <p:graphicFrame>
        <p:nvGraphicFramePr>
          <p:cNvPr id="3" name="Nomogramă 2">
            <a:extLst>
              <a:ext uri="{FF2B5EF4-FFF2-40B4-BE49-F238E27FC236}">
                <a16:creationId xmlns:a16="http://schemas.microsoft.com/office/drawing/2014/main" id="{3E82988C-339D-49FB-5F83-B0344101438A}"/>
              </a:ext>
            </a:extLst>
          </p:cNvPr>
          <p:cNvGraphicFramePr/>
          <p:nvPr>
            <p:extLst>
              <p:ext uri="{D42A27DB-BD31-4B8C-83A1-F6EECF244321}">
                <p14:modId xmlns:p14="http://schemas.microsoft.com/office/powerpoint/2010/main" val="3794750535"/>
              </p:ext>
            </p:extLst>
          </p:nvPr>
        </p:nvGraphicFramePr>
        <p:xfrm>
          <a:off x="107576" y="1032387"/>
          <a:ext cx="8829947" cy="5702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90130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1B86052A-400A-007A-A9DF-B4A6DAFEB5C4}"/>
              </a:ext>
            </a:extLst>
          </p:cNvPr>
          <p:cNvSpPr>
            <a:spLocks noGrp="1"/>
          </p:cNvSpPr>
          <p:nvPr>
            <p:ph type="title"/>
          </p:nvPr>
        </p:nvSpPr>
        <p:spPr>
          <a:xfrm>
            <a:off x="304800" y="152400"/>
            <a:ext cx="8602749" cy="697979"/>
          </a:xfrm>
          <a:solidFill>
            <a:schemeClr val="accent6">
              <a:lumMod val="20000"/>
              <a:lumOff val="80000"/>
            </a:schemeClr>
          </a:solidFill>
        </p:spPr>
        <p:txBody>
          <a:bodyPr>
            <a:noAutofit/>
          </a:bodyPr>
          <a:lstStyle/>
          <a:p>
            <a:br>
              <a:rPr lang="ro-RO" sz="2800" b="1" dirty="0">
                <a:latin typeface="+mn-lt"/>
              </a:rPr>
            </a:br>
            <a:r>
              <a:rPr lang="ro-RO" sz="2000" b="1" dirty="0">
                <a:latin typeface="+mn-lt"/>
              </a:rPr>
              <a:t>Clasamentul final al Turneului național-memorial de șah   </a:t>
            </a:r>
            <a:br>
              <a:rPr lang="ro-RO" sz="2000" b="1" dirty="0">
                <a:latin typeface="+mn-lt"/>
              </a:rPr>
            </a:br>
            <a:r>
              <a:rPr lang="ro-RO" sz="2000" b="1" dirty="0">
                <a:latin typeface="+mn-lt"/>
              </a:rPr>
              <a:t>„CUPA SATULUI BRAVICEA”, ediția a XXII-a, 2025</a:t>
            </a:r>
            <a:br>
              <a:rPr lang="ro-RO" sz="2800" dirty="0">
                <a:latin typeface="+mn-lt"/>
              </a:rPr>
            </a:br>
            <a:endParaRPr lang="ro-RO" sz="2800" dirty="0">
              <a:latin typeface="+mn-lt"/>
            </a:endParaRPr>
          </a:p>
        </p:txBody>
      </p:sp>
      <p:sp>
        <p:nvSpPr>
          <p:cNvPr id="3" name="Substituent conținut 2">
            <a:extLst>
              <a:ext uri="{FF2B5EF4-FFF2-40B4-BE49-F238E27FC236}">
                <a16:creationId xmlns:a16="http://schemas.microsoft.com/office/drawing/2014/main" id="{FD7D71D8-35BC-8FB2-B7E9-8F3959ADF774}"/>
              </a:ext>
            </a:extLst>
          </p:cNvPr>
          <p:cNvSpPr>
            <a:spLocks noGrp="1"/>
          </p:cNvSpPr>
          <p:nvPr>
            <p:ph sz="half" idx="1"/>
          </p:nvPr>
        </p:nvSpPr>
        <p:spPr>
          <a:xfrm>
            <a:off x="304800" y="942974"/>
            <a:ext cx="5330632" cy="5762625"/>
          </a:xfrm>
          <a:solidFill>
            <a:schemeClr val="accent6">
              <a:lumMod val="20000"/>
              <a:lumOff val="80000"/>
            </a:schemeClr>
          </a:solidFill>
        </p:spPr>
        <p:txBody>
          <a:bodyPr>
            <a:normAutofit fontScale="25000" lnSpcReduction="20000"/>
          </a:bodyPr>
          <a:lstStyle/>
          <a:p>
            <a:pPr marL="0" indent="0" algn="l">
              <a:lnSpc>
                <a:spcPct val="170000"/>
              </a:lnSpc>
              <a:buNone/>
            </a:pPr>
            <a:r>
              <a:rPr lang="ro-RO" sz="4300" b="1" i="0" dirty="0">
                <a:solidFill>
                  <a:srgbClr val="212529"/>
                </a:solidFill>
                <a:effectLst/>
              </a:rPr>
              <a:t>Rezultatele Turneului:</a:t>
            </a:r>
          </a:p>
          <a:p>
            <a:pPr algn="l">
              <a:lnSpc>
                <a:spcPct val="120000"/>
              </a:lnSpc>
              <a:spcBef>
                <a:spcPts val="0"/>
              </a:spcBef>
              <a:spcAft>
                <a:spcPts val="200"/>
              </a:spcAft>
            </a:pPr>
            <a:r>
              <a:rPr lang="ro-RO" sz="4400" b="1" i="0" dirty="0">
                <a:solidFill>
                  <a:srgbClr val="212529"/>
                </a:solidFill>
                <a:effectLst/>
              </a:rPr>
              <a:t>Categoria 7–12 ani (54 participanți):</a:t>
            </a:r>
          </a:p>
          <a:p>
            <a:pPr marL="361950" indent="0" algn="l">
              <a:lnSpc>
                <a:spcPct val="120000"/>
              </a:lnSpc>
              <a:spcBef>
                <a:spcPts val="0"/>
              </a:spcBef>
              <a:spcAft>
                <a:spcPts val="200"/>
              </a:spcAft>
              <a:buNone/>
            </a:pPr>
            <a:r>
              <a:rPr lang="ro-RO" sz="4400" b="1" i="0" dirty="0">
                <a:solidFill>
                  <a:srgbClr val="212529"/>
                </a:solidFill>
                <a:effectLst/>
              </a:rPr>
              <a:t>Locul I: </a:t>
            </a:r>
            <a:r>
              <a:rPr lang="ro-RO" sz="4400" b="1" i="0" dirty="0" err="1">
                <a:solidFill>
                  <a:srgbClr val="212529"/>
                </a:solidFill>
                <a:effectLst/>
              </a:rPr>
              <a:t>Nathanaiel</a:t>
            </a:r>
            <a:r>
              <a:rPr lang="ro-RO" sz="4400" b="1" i="0" dirty="0">
                <a:solidFill>
                  <a:srgbClr val="212529"/>
                </a:solidFill>
                <a:effectLst/>
              </a:rPr>
              <a:t> ANDRONIC (Chișinău)</a:t>
            </a:r>
          </a:p>
          <a:p>
            <a:pPr marL="361950" indent="0" algn="l">
              <a:lnSpc>
                <a:spcPct val="120000"/>
              </a:lnSpc>
              <a:spcBef>
                <a:spcPts val="0"/>
              </a:spcBef>
              <a:spcAft>
                <a:spcPts val="200"/>
              </a:spcAft>
              <a:buNone/>
            </a:pPr>
            <a:r>
              <a:rPr lang="ro-RO" sz="4400" b="1" i="0" dirty="0">
                <a:solidFill>
                  <a:srgbClr val="212529"/>
                </a:solidFill>
                <a:effectLst/>
              </a:rPr>
              <a:t>Locul II: Liviu BORȘ (Cricova)</a:t>
            </a:r>
          </a:p>
          <a:p>
            <a:pPr marL="361950" indent="0" algn="l">
              <a:lnSpc>
                <a:spcPct val="120000"/>
              </a:lnSpc>
              <a:spcBef>
                <a:spcPts val="0"/>
              </a:spcBef>
              <a:spcAft>
                <a:spcPts val="200"/>
              </a:spcAft>
              <a:buNone/>
            </a:pPr>
            <a:r>
              <a:rPr lang="ro-RO" sz="4400" b="1" i="0" dirty="0">
                <a:solidFill>
                  <a:srgbClr val="212529"/>
                </a:solidFill>
                <a:effectLst/>
              </a:rPr>
              <a:t>Locul III: Vlad CARAMAN (Cricova)</a:t>
            </a:r>
          </a:p>
          <a:p>
            <a:pPr algn="l">
              <a:lnSpc>
                <a:spcPct val="120000"/>
              </a:lnSpc>
              <a:spcBef>
                <a:spcPts val="0"/>
              </a:spcBef>
              <a:spcAft>
                <a:spcPts val="200"/>
              </a:spcAft>
            </a:pPr>
            <a:r>
              <a:rPr lang="ro-RO" sz="4400" b="1" i="0" dirty="0">
                <a:solidFill>
                  <a:srgbClr val="212529"/>
                </a:solidFill>
                <a:effectLst/>
              </a:rPr>
              <a:t>Categoria 13–17 ani (23 participanți):</a:t>
            </a:r>
          </a:p>
          <a:p>
            <a:pPr marL="361950" indent="0" algn="l">
              <a:lnSpc>
                <a:spcPct val="120000"/>
              </a:lnSpc>
              <a:spcBef>
                <a:spcPts val="0"/>
              </a:spcBef>
              <a:spcAft>
                <a:spcPts val="200"/>
              </a:spcAft>
              <a:buNone/>
            </a:pPr>
            <a:r>
              <a:rPr lang="ro-RO" sz="4400" b="1" i="0" dirty="0">
                <a:solidFill>
                  <a:srgbClr val="212529"/>
                </a:solidFill>
                <a:effectLst/>
              </a:rPr>
              <a:t>Locul I: Vladislav SIREȚEANU (Strășeni)</a:t>
            </a:r>
          </a:p>
          <a:p>
            <a:pPr marL="361950" indent="0" algn="l">
              <a:lnSpc>
                <a:spcPct val="120000"/>
              </a:lnSpc>
              <a:spcBef>
                <a:spcPts val="0"/>
              </a:spcBef>
              <a:spcAft>
                <a:spcPts val="200"/>
              </a:spcAft>
              <a:buNone/>
            </a:pPr>
            <a:r>
              <a:rPr lang="ro-RO" sz="4400" b="1" i="0" dirty="0">
                <a:solidFill>
                  <a:srgbClr val="212529"/>
                </a:solidFill>
                <a:effectLst/>
              </a:rPr>
              <a:t>Locul II: Chiril BURUNCIUC (Fălești)</a:t>
            </a:r>
          </a:p>
          <a:p>
            <a:pPr marL="361950" indent="0" algn="l">
              <a:lnSpc>
                <a:spcPct val="120000"/>
              </a:lnSpc>
              <a:spcBef>
                <a:spcPts val="0"/>
              </a:spcBef>
              <a:spcAft>
                <a:spcPts val="200"/>
              </a:spcAft>
              <a:buNone/>
            </a:pPr>
            <a:r>
              <a:rPr lang="ro-RO" sz="4400" b="1" i="0" dirty="0">
                <a:solidFill>
                  <a:srgbClr val="212529"/>
                </a:solidFill>
                <a:effectLst/>
              </a:rPr>
              <a:t>Locul III: Răzvan CORMAN (</a:t>
            </a:r>
            <a:r>
              <a:rPr lang="ro-RO" sz="4400" b="1" i="0" dirty="0" err="1">
                <a:solidFill>
                  <a:srgbClr val="212529"/>
                </a:solidFill>
                <a:effectLst/>
              </a:rPr>
              <a:t>Măgdăcești</a:t>
            </a:r>
            <a:r>
              <a:rPr lang="ro-RO" sz="4400" b="1" i="0" dirty="0">
                <a:solidFill>
                  <a:srgbClr val="212529"/>
                </a:solidFill>
                <a:effectLst/>
              </a:rPr>
              <a:t>, Criuleni)</a:t>
            </a:r>
          </a:p>
          <a:p>
            <a:pPr algn="l">
              <a:lnSpc>
                <a:spcPct val="120000"/>
              </a:lnSpc>
              <a:spcBef>
                <a:spcPts val="0"/>
              </a:spcBef>
              <a:spcAft>
                <a:spcPts val="200"/>
              </a:spcAft>
            </a:pPr>
            <a:r>
              <a:rPr lang="ro-RO" sz="4400" b="1" i="0" dirty="0">
                <a:solidFill>
                  <a:srgbClr val="212529"/>
                </a:solidFill>
                <a:effectLst/>
              </a:rPr>
              <a:t>Categoria seniori (28 participanți):</a:t>
            </a:r>
          </a:p>
          <a:p>
            <a:pPr marL="361950" indent="0" algn="l">
              <a:lnSpc>
                <a:spcPct val="120000"/>
              </a:lnSpc>
              <a:spcBef>
                <a:spcPts val="0"/>
              </a:spcBef>
              <a:spcAft>
                <a:spcPts val="200"/>
              </a:spcAft>
              <a:buNone/>
            </a:pPr>
            <a:r>
              <a:rPr lang="ro-RO" sz="4400" b="1" i="0" dirty="0">
                <a:solidFill>
                  <a:srgbClr val="212529"/>
                </a:solidFill>
                <a:effectLst/>
              </a:rPr>
              <a:t>Locul I: Alexandru TALMACI (Chișinău)</a:t>
            </a:r>
          </a:p>
          <a:p>
            <a:pPr marL="361950" indent="0" algn="l">
              <a:lnSpc>
                <a:spcPct val="120000"/>
              </a:lnSpc>
              <a:spcBef>
                <a:spcPts val="0"/>
              </a:spcBef>
              <a:spcAft>
                <a:spcPts val="200"/>
              </a:spcAft>
              <a:buNone/>
            </a:pPr>
            <a:r>
              <a:rPr lang="ro-RO" sz="4400" b="1" i="0" dirty="0">
                <a:solidFill>
                  <a:srgbClr val="212529"/>
                </a:solidFill>
                <a:effectLst/>
              </a:rPr>
              <a:t>Locul II: Anatolie BĂȚ (Chișinău)</a:t>
            </a:r>
          </a:p>
          <a:p>
            <a:pPr marL="361950" indent="0" algn="l">
              <a:lnSpc>
                <a:spcPct val="120000"/>
              </a:lnSpc>
              <a:spcBef>
                <a:spcPts val="0"/>
              </a:spcBef>
              <a:spcAft>
                <a:spcPts val="200"/>
              </a:spcAft>
              <a:buNone/>
            </a:pPr>
            <a:r>
              <a:rPr lang="ro-RO" sz="4400" b="1" i="0" dirty="0">
                <a:solidFill>
                  <a:srgbClr val="212529"/>
                </a:solidFill>
                <a:effectLst/>
              </a:rPr>
              <a:t>Locul III: Igor SOVA (Chișinău)</a:t>
            </a:r>
          </a:p>
          <a:p>
            <a:pPr algn="l">
              <a:lnSpc>
                <a:spcPct val="120000"/>
              </a:lnSpc>
              <a:spcBef>
                <a:spcPts val="0"/>
              </a:spcBef>
              <a:spcAft>
                <a:spcPts val="200"/>
              </a:spcAft>
            </a:pPr>
            <a:r>
              <a:rPr lang="ro-RO" sz="4400" b="1" i="0" dirty="0">
                <a:solidFill>
                  <a:srgbClr val="212529"/>
                </a:solidFill>
                <a:effectLst/>
              </a:rPr>
              <a:t>Categoria senioare (6 participante):</a:t>
            </a:r>
          </a:p>
          <a:p>
            <a:pPr marL="361950" indent="0" algn="l">
              <a:lnSpc>
                <a:spcPct val="120000"/>
              </a:lnSpc>
              <a:spcBef>
                <a:spcPts val="0"/>
              </a:spcBef>
              <a:spcAft>
                <a:spcPts val="200"/>
              </a:spcAft>
              <a:buNone/>
            </a:pPr>
            <a:r>
              <a:rPr lang="ro-RO" sz="4400" b="1" i="0" dirty="0">
                <a:solidFill>
                  <a:srgbClr val="212529"/>
                </a:solidFill>
                <a:effectLst/>
              </a:rPr>
              <a:t>Locul I: Anastasia CIUTAC (</a:t>
            </a:r>
            <a:r>
              <a:rPr lang="ro-RO" sz="4400" b="1" i="0" dirty="0" err="1">
                <a:solidFill>
                  <a:srgbClr val="212529"/>
                </a:solidFill>
                <a:effectLst/>
              </a:rPr>
              <a:t>Măgdăcești</a:t>
            </a:r>
            <a:r>
              <a:rPr lang="ro-RO" sz="4400" b="1" i="0" dirty="0">
                <a:solidFill>
                  <a:srgbClr val="212529"/>
                </a:solidFill>
                <a:effectLst/>
              </a:rPr>
              <a:t>, Criuleni)</a:t>
            </a:r>
          </a:p>
          <a:p>
            <a:pPr marL="361950" indent="0" algn="l">
              <a:lnSpc>
                <a:spcPct val="120000"/>
              </a:lnSpc>
              <a:spcBef>
                <a:spcPts val="0"/>
              </a:spcBef>
              <a:spcAft>
                <a:spcPts val="200"/>
              </a:spcAft>
              <a:buNone/>
            </a:pPr>
            <a:r>
              <a:rPr lang="ro-RO" sz="4400" b="1" i="0" dirty="0">
                <a:solidFill>
                  <a:srgbClr val="212529"/>
                </a:solidFill>
                <a:effectLst/>
              </a:rPr>
              <a:t>Locul II: Nina GHINDĂ (Bravicea, Călărași)</a:t>
            </a:r>
          </a:p>
          <a:p>
            <a:pPr marL="361950" indent="0" algn="l">
              <a:lnSpc>
                <a:spcPct val="120000"/>
              </a:lnSpc>
              <a:spcBef>
                <a:spcPts val="0"/>
              </a:spcBef>
              <a:spcAft>
                <a:spcPts val="200"/>
              </a:spcAft>
              <a:buNone/>
            </a:pPr>
            <a:r>
              <a:rPr lang="ro-RO" sz="4400" b="1" i="0" dirty="0">
                <a:solidFill>
                  <a:srgbClr val="212529"/>
                </a:solidFill>
                <a:effectLst/>
              </a:rPr>
              <a:t>Locul II: Maria SULA (Costești, Ialoveni)</a:t>
            </a:r>
          </a:p>
          <a:p>
            <a:pPr algn="l">
              <a:lnSpc>
                <a:spcPct val="120000"/>
              </a:lnSpc>
              <a:spcBef>
                <a:spcPts val="0"/>
              </a:spcBef>
              <a:spcAft>
                <a:spcPts val="200"/>
              </a:spcAft>
            </a:pPr>
            <a:r>
              <a:rPr lang="ro-RO" sz="4400" b="1" i="0" dirty="0">
                <a:solidFill>
                  <a:srgbClr val="212529"/>
                </a:solidFill>
                <a:effectLst/>
              </a:rPr>
              <a:t>Cel mai tânăr participant al turneului a fost Constantin OSIPENCO (n. 2019), din orașul Fălești, iar cel mai vârstnic – Gheorghe NIȚA (n. 1946) din orașul Strășeni.</a:t>
            </a:r>
          </a:p>
          <a:p>
            <a:pPr algn="l">
              <a:lnSpc>
                <a:spcPct val="120000"/>
              </a:lnSpc>
              <a:spcBef>
                <a:spcPts val="0"/>
              </a:spcBef>
              <a:spcAft>
                <a:spcPts val="200"/>
              </a:spcAft>
            </a:pPr>
            <a:r>
              <a:rPr lang="ro-RO" sz="4400" b="1" i="0" dirty="0">
                <a:solidFill>
                  <a:srgbClr val="212529"/>
                </a:solidFill>
                <a:effectLst/>
              </a:rPr>
              <a:t>Dl Alexei ZATIC (primar al satului Bravicea), reprezentant al Administrației Publice Locale Bravicea, a oferit diplome și medalii participanților.</a:t>
            </a:r>
          </a:p>
          <a:p>
            <a:pPr algn="l">
              <a:lnSpc>
                <a:spcPct val="120000"/>
              </a:lnSpc>
              <a:spcBef>
                <a:spcPts val="0"/>
              </a:spcBef>
              <a:spcAft>
                <a:spcPts val="200"/>
              </a:spcAft>
            </a:pPr>
            <a:r>
              <a:rPr lang="ro-RO" sz="4400" b="1" i="0" dirty="0">
                <a:solidFill>
                  <a:srgbClr val="212529"/>
                </a:solidFill>
                <a:effectLst/>
              </a:rPr>
              <a:t>Dl Roman CUPCEA (specialist principal în probleme de tineret și sport), reprezentant al Consiliului Raional Călărași, a oferit premii bănești învingătorilor.</a:t>
            </a:r>
          </a:p>
          <a:p>
            <a:pPr algn="l">
              <a:lnSpc>
                <a:spcPct val="120000"/>
              </a:lnSpc>
              <a:spcBef>
                <a:spcPts val="0"/>
              </a:spcBef>
              <a:spcAft>
                <a:spcPts val="200"/>
              </a:spcAft>
            </a:pPr>
            <a:r>
              <a:rPr lang="ro-RO" sz="4400" b="1" i="0" dirty="0">
                <a:solidFill>
                  <a:srgbClr val="212529"/>
                </a:solidFill>
                <a:effectLst/>
              </a:rPr>
              <a:t>Turneul s-a desfășurat într-o atmosferă de concentrare și pasiune, demonstrând că șahul rămâne un sport al minții ce unește generații și promovează valorile educației, disciplinei și strategiei.</a:t>
            </a:r>
          </a:p>
          <a:p>
            <a:pPr marL="0" indent="0" algn="l">
              <a:lnSpc>
                <a:spcPct val="120000"/>
              </a:lnSpc>
              <a:spcBef>
                <a:spcPts val="600"/>
              </a:spcBef>
              <a:buNone/>
            </a:pPr>
            <a:r>
              <a:rPr lang="ro-RO" sz="4400" i="1" dirty="0">
                <a:solidFill>
                  <a:srgbClr val="212529"/>
                </a:solidFill>
                <a:effectLst/>
                <a:hlinkClick r:id="rId2"/>
              </a:rPr>
              <a:t>https://www.facebook.com/curieruldebravicea/posts/pfbid02cYR6Zu74NRNFHnQjxLzQKQwXAhNJrtXwKHNBGhfPp8bYNsTvd1bLBh3mWpxm2Bprl</a:t>
            </a:r>
            <a:endParaRPr lang="ro-RO" sz="4400" i="1" dirty="0">
              <a:solidFill>
                <a:srgbClr val="212529"/>
              </a:solidFill>
              <a:effectLst/>
            </a:endParaRPr>
          </a:p>
          <a:p>
            <a:endParaRPr lang="ro-RO" dirty="0"/>
          </a:p>
        </p:txBody>
      </p:sp>
      <p:pic>
        <p:nvPicPr>
          <p:cNvPr id="3074" name="Picture 2" descr="Nu este disponibilă nicio descriere pentru fotografie.">
            <a:extLst>
              <a:ext uri="{FF2B5EF4-FFF2-40B4-BE49-F238E27FC236}">
                <a16:creationId xmlns:a16="http://schemas.microsoft.com/office/drawing/2014/main" id="{60E0C483-D4C0-4C4A-B70A-4D763096DC6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800467" y="3668207"/>
            <a:ext cx="3107083" cy="23394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u este disponibilă nicio descriere pentru fotografie.">
            <a:extLst>
              <a:ext uri="{FF2B5EF4-FFF2-40B4-BE49-F238E27FC236}">
                <a16:creationId xmlns:a16="http://schemas.microsoft.com/office/drawing/2014/main" id="{B9BA2013-7B91-473B-A03A-7D10076E48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0206" y="1226745"/>
            <a:ext cx="3167606" cy="2111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4760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4072A361-E9A8-6650-E2FD-B5481B628AE1}"/>
              </a:ext>
            </a:extLst>
          </p:cNvPr>
          <p:cNvSpPr>
            <a:spLocks noGrp="1"/>
          </p:cNvSpPr>
          <p:nvPr>
            <p:ph type="title"/>
          </p:nvPr>
        </p:nvSpPr>
        <p:spPr>
          <a:xfrm>
            <a:off x="504825" y="258297"/>
            <a:ext cx="8143875" cy="502022"/>
          </a:xfrm>
          <a:solidFill>
            <a:schemeClr val="accent6">
              <a:lumMod val="20000"/>
              <a:lumOff val="80000"/>
            </a:schemeClr>
          </a:solidFill>
        </p:spPr>
        <p:txBody>
          <a:bodyPr>
            <a:noAutofit/>
          </a:bodyPr>
          <a:lstStyle/>
          <a:p>
            <a:br>
              <a:rPr lang="ro-RO" sz="2000" b="1" dirty="0"/>
            </a:br>
            <a:r>
              <a:rPr lang="pt-BR" sz="2000" b="1" dirty="0"/>
              <a:t>Sala de Fitness Bravicea </a:t>
            </a:r>
            <a:r>
              <a:rPr lang="ro-RO" sz="2000" b="1" dirty="0"/>
              <a:t>–</a:t>
            </a:r>
            <a:r>
              <a:rPr lang="pt-BR" sz="2000" b="1" dirty="0"/>
              <a:t> 202</a:t>
            </a:r>
            <a:r>
              <a:rPr lang="ro-RO" sz="2000" b="1" dirty="0"/>
              <a:t>5</a:t>
            </a:r>
            <a:br>
              <a:rPr lang="pt-BR" sz="2000" dirty="0"/>
            </a:br>
            <a:endParaRPr lang="ro-RO" sz="2000" dirty="0"/>
          </a:p>
        </p:txBody>
      </p:sp>
      <p:sp>
        <p:nvSpPr>
          <p:cNvPr id="8" name="Substituent conținut 7">
            <a:extLst>
              <a:ext uri="{FF2B5EF4-FFF2-40B4-BE49-F238E27FC236}">
                <a16:creationId xmlns:a16="http://schemas.microsoft.com/office/drawing/2014/main" id="{944B6743-EFAE-8913-EFA7-5C00D68A3239}"/>
              </a:ext>
            </a:extLst>
          </p:cNvPr>
          <p:cNvSpPr>
            <a:spLocks noGrp="1"/>
          </p:cNvSpPr>
          <p:nvPr>
            <p:ph sz="half" idx="1"/>
          </p:nvPr>
        </p:nvSpPr>
        <p:spPr>
          <a:xfrm>
            <a:off x="573740" y="947269"/>
            <a:ext cx="4527177" cy="5548781"/>
          </a:xfrm>
          <a:solidFill>
            <a:schemeClr val="accent6">
              <a:lumMod val="20000"/>
              <a:lumOff val="80000"/>
            </a:schemeClr>
          </a:solidFill>
        </p:spPr>
        <p:txBody>
          <a:bodyPr>
            <a:normAutofit/>
          </a:bodyPr>
          <a:lstStyle/>
          <a:p>
            <a:r>
              <a:rPr lang="ro-RO" sz="1600" b="1" dirty="0"/>
              <a:t>Sala de Fitness, amplasată în incinta Centrului Cultural, și-a desfășurat activitatea pe parcursul anului 2025 oferind servicii pentru promovarea unui mod de viață sănătos și pentru încurajarea practicării activităților fizice în rândul comunității.</a:t>
            </a:r>
          </a:p>
          <a:p>
            <a:r>
              <a:rPr lang="ro-RO" sz="1600" b="1" dirty="0"/>
              <a:t>În perioada de raportare, Sala de Fitness a înregistrat un număr total de 540 de vizite.  </a:t>
            </a:r>
          </a:p>
          <a:p>
            <a:r>
              <a:rPr lang="ro-RO" sz="1600" b="1" dirty="0"/>
              <a:t>Serviciul a demonstrat interesul constant al utilizatorilor pentru menținerea unei stări bune de sănătate și pentru practicarea exercițiilor fizice.</a:t>
            </a:r>
          </a:p>
          <a:p>
            <a:r>
              <a:rPr lang="ro-RO" sz="1600" b="1" dirty="0"/>
              <a:t>Din prestarea serviciilor cu plată au fost acumulate încasări în valoare totală de 4,3 mii lei, fonduri care contribuie la susținerea și dezvoltarea activităților desfășurate în cadrul sălii.</a:t>
            </a:r>
          </a:p>
          <a:p>
            <a:r>
              <a:rPr lang="ro-RO" sz="1600" b="1" dirty="0"/>
              <a:t>Prin activitatea desfășurată, Sala de Fitness continuă să reprezinte un spațiu important pentru promovarea sănătății, mișcării și unui stil de viață activ în comunitate. </a:t>
            </a:r>
            <a:endParaRPr lang="ro-RO" sz="3200" dirty="0"/>
          </a:p>
        </p:txBody>
      </p:sp>
      <p:pic>
        <p:nvPicPr>
          <p:cNvPr id="15362" name="Picture 2" descr="Nu este disponibilă nicio descriere pentru fotografie.">
            <a:extLst>
              <a:ext uri="{FF2B5EF4-FFF2-40B4-BE49-F238E27FC236}">
                <a16:creationId xmlns:a16="http://schemas.microsoft.com/office/drawing/2014/main" id="{98806368-3DB5-4701-AEF7-A1DBDDB5B38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28497" y="3739775"/>
            <a:ext cx="1954306" cy="2605741"/>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Nu este disponibilă nicio descriere pentru fotografie.">
            <a:extLst>
              <a:ext uri="{FF2B5EF4-FFF2-40B4-BE49-F238E27FC236}">
                <a16:creationId xmlns:a16="http://schemas.microsoft.com/office/drawing/2014/main" id="{C9CBB3CE-8C87-4D91-BE77-BA191EB653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3576" y="947269"/>
            <a:ext cx="1861298" cy="2481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6236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B6250FF6-F03B-C043-6002-C71D17A13219}"/>
              </a:ext>
            </a:extLst>
          </p:cNvPr>
          <p:cNvSpPr>
            <a:spLocks noGrp="1"/>
          </p:cNvSpPr>
          <p:nvPr>
            <p:ph type="title"/>
          </p:nvPr>
        </p:nvSpPr>
        <p:spPr>
          <a:xfrm>
            <a:off x="564776" y="430305"/>
            <a:ext cx="8122024" cy="750795"/>
          </a:xfrm>
          <a:solidFill>
            <a:schemeClr val="accent2">
              <a:lumMod val="20000"/>
              <a:lumOff val="80000"/>
            </a:schemeClr>
          </a:solidFill>
        </p:spPr>
        <p:txBody>
          <a:bodyPr>
            <a:noAutofit/>
          </a:bodyPr>
          <a:lstStyle/>
          <a:p>
            <a:r>
              <a:rPr lang="ro-RO" sz="2000" b="1" dirty="0">
                <a:latin typeface="+mn-lt"/>
              </a:rPr>
              <a:t>Acordarea ajutorului material din </a:t>
            </a:r>
            <a:br>
              <a:rPr lang="ro-RO" sz="2000" b="1" dirty="0">
                <a:latin typeface="+mn-lt"/>
              </a:rPr>
            </a:br>
            <a:r>
              <a:rPr lang="ro-RO" sz="2000" b="1" dirty="0">
                <a:latin typeface="+mn-lt"/>
              </a:rPr>
              <a:t>Fondul de rezervă al Primăriei Bravicea</a:t>
            </a:r>
            <a:endParaRPr lang="ro-RO" sz="2000" b="1" dirty="0">
              <a:solidFill>
                <a:srgbClr val="C00000"/>
              </a:solidFill>
              <a:latin typeface="+mn-lt"/>
            </a:endParaRPr>
          </a:p>
        </p:txBody>
      </p:sp>
      <p:sp>
        <p:nvSpPr>
          <p:cNvPr id="3" name="Substituent conținut 2">
            <a:extLst>
              <a:ext uri="{FF2B5EF4-FFF2-40B4-BE49-F238E27FC236}">
                <a16:creationId xmlns:a16="http://schemas.microsoft.com/office/drawing/2014/main" id="{FE714469-D6C7-5596-43DA-B83CEF561FED}"/>
              </a:ext>
            </a:extLst>
          </p:cNvPr>
          <p:cNvSpPr>
            <a:spLocks noGrp="1"/>
          </p:cNvSpPr>
          <p:nvPr>
            <p:ph idx="1"/>
          </p:nvPr>
        </p:nvSpPr>
        <p:spPr>
          <a:xfrm>
            <a:off x="564776" y="1389529"/>
            <a:ext cx="8122023" cy="4736634"/>
          </a:xfrm>
          <a:solidFill>
            <a:schemeClr val="accent2">
              <a:lumMod val="20000"/>
              <a:lumOff val="80000"/>
            </a:schemeClr>
          </a:solidFill>
        </p:spPr>
        <p:txBody>
          <a:bodyPr>
            <a:normAutofit/>
          </a:bodyPr>
          <a:lstStyle/>
          <a:p>
            <a:pPr marL="0" indent="0" algn="ctr">
              <a:buNone/>
            </a:pPr>
            <a:r>
              <a:rPr lang="ro-RO" sz="1600" b="1" dirty="0"/>
              <a:t>                </a:t>
            </a:r>
          </a:p>
          <a:p>
            <a:pPr marL="0" indent="0" algn="ctr">
              <a:buNone/>
            </a:pPr>
            <a:r>
              <a:rPr lang="ro-RO" sz="1600" b="1" dirty="0"/>
              <a:t> </a:t>
            </a:r>
            <a:r>
              <a:rPr lang="ro-RO" sz="1800" b="1" dirty="0"/>
              <a:t>În anul 2025, din Fondul de rezervă al Primăriei au fost acordate ajutoare materiale</a:t>
            </a:r>
            <a:br>
              <a:rPr lang="ro-RO" sz="1800" b="1" dirty="0"/>
            </a:br>
            <a:r>
              <a:rPr lang="ro-RO" sz="1800" b="1" dirty="0"/>
              <a:t>în sumă totală de 80,0 mii lei, după cum urmează:</a:t>
            </a:r>
          </a:p>
          <a:p>
            <a:pPr marL="0" indent="0">
              <a:buNone/>
            </a:pPr>
            <a:endParaRPr lang="ro-RO" sz="1400" b="1" dirty="0"/>
          </a:p>
          <a:p>
            <a:pPr>
              <a:lnSpc>
                <a:spcPct val="150000"/>
              </a:lnSpc>
              <a:buFont typeface="Arial" panose="020B0604020202020204" pitchFamily="34" charset="0"/>
              <a:buChar char="•"/>
            </a:pPr>
            <a:r>
              <a:rPr lang="ro-RO" sz="1400" b="1" dirty="0"/>
              <a:t>14,0 mii lei – pentru 14 familii, cu ocazia nașterii copiilor;</a:t>
            </a:r>
          </a:p>
          <a:p>
            <a:pPr>
              <a:lnSpc>
                <a:spcPct val="150000"/>
              </a:lnSpc>
              <a:buFont typeface="Arial" panose="020B0604020202020204" pitchFamily="34" charset="0"/>
              <a:buChar char="•"/>
            </a:pPr>
            <a:r>
              <a:rPr lang="ro-RO" sz="1400" b="1" dirty="0"/>
              <a:t>7,5 mii lei – pentru participanții la Războiul din Afganistan și la conflictul armat de pe Nistru;</a:t>
            </a:r>
          </a:p>
          <a:p>
            <a:pPr>
              <a:lnSpc>
                <a:spcPct val="150000"/>
              </a:lnSpc>
              <a:buFont typeface="Arial" panose="020B0604020202020204" pitchFamily="34" charset="0"/>
              <a:buChar char="•"/>
            </a:pPr>
            <a:r>
              <a:rPr lang="ro-RO" sz="1400" b="1" dirty="0"/>
              <a:t>18,3 mii lei – pentru acordarea ajutorului în cazul tratamentelor medicale costisitoare;</a:t>
            </a:r>
          </a:p>
          <a:p>
            <a:pPr>
              <a:lnSpc>
                <a:spcPct val="150000"/>
              </a:lnSpc>
              <a:buFont typeface="Arial" panose="020B0604020202020204" pitchFamily="34" charset="0"/>
              <a:buChar char="•"/>
            </a:pPr>
            <a:r>
              <a:rPr lang="ro-RO" sz="1400" b="1" dirty="0"/>
              <a:t>4,4 mii lei – pentru organizarea mesei dedicate Zilei persoanelor în etate;</a:t>
            </a:r>
          </a:p>
          <a:p>
            <a:pPr>
              <a:lnSpc>
                <a:spcPct val="150000"/>
              </a:lnSpc>
              <a:buFont typeface="Arial" panose="020B0604020202020204" pitchFamily="34" charset="0"/>
              <a:buChar char="•"/>
            </a:pPr>
            <a:r>
              <a:rPr lang="ro-RO" sz="1400" b="1" dirty="0"/>
              <a:t>7,6 mii lei – pentru persoanele social-vulnerabile, 80 de familii, sub formă de produse alimentare, oferite la Sărbătorile Pascale;</a:t>
            </a:r>
          </a:p>
          <a:p>
            <a:pPr>
              <a:lnSpc>
                <a:spcPct val="150000"/>
              </a:lnSpc>
              <a:buFont typeface="Arial" panose="020B0604020202020204" pitchFamily="34" charset="0"/>
              <a:buChar char="•"/>
            </a:pPr>
            <a:r>
              <a:rPr lang="ro-RO" sz="1400" b="1" dirty="0"/>
              <a:t>11,2 mii lei – pentru susținerea activităților de donare de sânge;</a:t>
            </a:r>
          </a:p>
          <a:p>
            <a:pPr>
              <a:lnSpc>
                <a:spcPct val="150000"/>
              </a:lnSpc>
              <a:buFont typeface="Arial" panose="020B0604020202020204" pitchFamily="34" charset="0"/>
              <a:buChar char="•"/>
            </a:pPr>
            <a:r>
              <a:rPr lang="ro-RO" sz="1400" b="1" dirty="0"/>
              <a:t>8,0 mii lei – pentru organizarea Turneului de șah; </a:t>
            </a:r>
            <a:r>
              <a:rPr lang="ro-RO" sz="1400" b="1" dirty="0">
                <a:latin typeface="+mn-lt"/>
              </a:rPr>
              <a:t>„CUPA SATULUI BRAVICEA”, ediția a XXII-a, 2025;</a:t>
            </a:r>
            <a:endParaRPr lang="ro-RO" sz="1400" b="1" dirty="0"/>
          </a:p>
          <a:p>
            <a:pPr>
              <a:lnSpc>
                <a:spcPct val="150000"/>
              </a:lnSpc>
              <a:buFont typeface="Arial" panose="020B0604020202020204" pitchFamily="34" charset="0"/>
              <a:buChar char="•"/>
            </a:pPr>
            <a:r>
              <a:rPr lang="ro-RO" sz="1400" b="1" dirty="0"/>
              <a:t>9,0 mii lei – ajutor material pentru două familii care au avut de suferit în urma incendiului.</a:t>
            </a:r>
          </a:p>
          <a:p>
            <a:pPr marL="0" indent="0">
              <a:buNone/>
            </a:pPr>
            <a:endParaRPr lang="ro-RO" dirty="0"/>
          </a:p>
        </p:txBody>
      </p:sp>
    </p:spTree>
    <p:extLst>
      <p:ext uri="{BB962C8B-B14F-4D97-AF65-F5344CB8AC3E}">
        <p14:creationId xmlns:p14="http://schemas.microsoft.com/office/powerpoint/2010/main" val="19083066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tăText 2">
            <a:extLst>
              <a:ext uri="{FF2B5EF4-FFF2-40B4-BE49-F238E27FC236}">
                <a16:creationId xmlns:a16="http://schemas.microsoft.com/office/drawing/2014/main" id="{56D36F0E-D4DC-4FEE-BF12-86E92095E739}"/>
              </a:ext>
            </a:extLst>
          </p:cNvPr>
          <p:cNvSpPr txBox="1"/>
          <p:nvPr/>
        </p:nvSpPr>
        <p:spPr>
          <a:xfrm>
            <a:off x="581025" y="561697"/>
            <a:ext cx="8029575" cy="5724644"/>
          </a:xfrm>
          <a:prstGeom prst="rect">
            <a:avLst/>
          </a:prstGeom>
          <a:solidFill>
            <a:srgbClr val="007A50">
              <a:alpha val="25000"/>
            </a:srgbClr>
          </a:solidFill>
        </p:spPr>
        <p:txBody>
          <a:bodyPr wrap="square">
            <a:spAutoFit/>
          </a:bodyPr>
          <a:lstStyle/>
          <a:p>
            <a:pPr marL="0" indent="0" algn="ctr">
              <a:spcBef>
                <a:spcPts val="600"/>
              </a:spcBef>
              <a:spcAft>
                <a:spcPts val="600"/>
              </a:spcAft>
              <a:buNone/>
            </a:pPr>
            <a:r>
              <a:rPr lang="ro-RO" sz="2000" b="1" dirty="0"/>
              <a:t>Mulțumiri</a:t>
            </a:r>
          </a:p>
          <a:p>
            <a:pPr marL="0" indent="0" algn="ctr">
              <a:spcBef>
                <a:spcPts val="600"/>
              </a:spcBef>
              <a:spcAft>
                <a:spcPts val="600"/>
              </a:spcAft>
              <a:buNone/>
            </a:pPr>
            <a:r>
              <a:rPr lang="ro-RO" sz="2000" b="1" dirty="0"/>
              <a:t>tuturor cetățenilor,</a:t>
            </a:r>
          </a:p>
          <a:p>
            <a:pPr marL="0" indent="0" algn="ctr">
              <a:spcBef>
                <a:spcPts val="600"/>
              </a:spcBef>
              <a:spcAft>
                <a:spcPts val="600"/>
              </a:spcAft>
              <a:buNone/>
            </a:pPr>
            <a:r>
              <a:rPr lang="ro-RO" sz="2000" b="1" dirty="0"/>
              <a:t>angajaților instituțiilor publice,</a:t>
            </a:r>
          </a:p>
          <a:p>
            <a:pPr marL="0" indent="0" algn="ctr">
              <a:spcBef>
                <a:spcPts val="600"/>
              </a:spcBef>
              <a:spcAft>
                <a:spcPts val="600"/>
              </a:spcAft>
              <a:buNone/>
            </a:pPr>
            <a:r>
              <a:rPr lang="ro-RO" sz="2000" b="1" dirty="0"/>
              <a:t>consilierilor locali,</a:t>
            </a:r>
          </a:p>
          <a:p>
            <a:pPr marL="0" indent="0" algn="ctr">
              <a:spcBef>
                <a:spcPts val="600"/>
              </a:spcBef>
              <a:spcAft>
                <a:spcPts val="600"/>
              </a:spcAft>
              <a:buNone/>
            </a:pPr>
            <a:r>
              <a:rPr lang="ro-RO" sz="2000" b="1" dirty="0"/>
              <a:t>funcționarilor publici,</a:t>
            </a:r>
          </a:p>
          <a:p>
            <a:pPr marL="0" indent="0" algn="ctr">
              <a:spcBef>
                <a:spcPts val="600"/>
              </a:spcBef>
              <a:spcAft>
                <a:spcPts val="600"/>
              </a:spcAft>
              <a:buNone/>
            </a:pPr>
            <a:r>
              <a:rPr lang="ro-RO" sz="2000" b="1" dirty="0"/>
              <a:t>Consiliului Raional Călărași,</a:t>
            </a:r>
          </a:p>
          <a:p>
            <a:pPr marL="0" indent="0" algn="ctr">
              <a:spcBef>
                <a:spcPts val="600"/>
              </a:spcBef>
              <a:spcAft>
                <a:spcPts val="600"/>
              </a:spcAft>
              <a:buNone/>
            </a:pPr>
            <a:r>
              <a:rPr lang="ro-RO" sz="2000" b="1" dirty="0"/>
              <a:t>Primăriilor satelor Săseni, Meleșeni, Țibirica,</a:t>
            </a:r>
          </a:p>
          <a:p>
            <a:pPr marL="0" indent="0" algn="ctr">
              <a:spcBef>
                <a:spcPts val="600"/>
              </a:spcBef>
              <a:spcAft>
                <a:spcPts val="600"/>
              </a:spcAft>
              <a:buNone/>
            </a:pPr>
            <a:r>
              <a:rPr lang="ro-RO" sz="2000" b="1" dirty="0"/>
              <a:t>sponsorilor și donatorilor,</a:t>
            </a:r>
          </a:p>
          <a:p>
            <a:pPr marL="0" indent="0" algn="ctr">
              <a:spcBef>
                <a:spcPts val="600"/>
              </a:spcBef>
              <a:spcAft>
                <a:spcPts val="600"/>
              </a:spcAft>
              <a:buNone/>
            </a:pPr>
            <a:r>
              <a:rPr lang="ro-RO" sz="2000" b="1" dirty="0"/>
              <a:t>agenților economici,</a:t>
            </a:r>
          </a:p>
          <a:p>
            <a:pPr marL="0" indent="0" algn="ctr">
              <a:spcBef>
                <a:spcPts val="600"/>
              </a:spcBef>
              <a:spcAft>
                <a:spcPts val="600"/>
              </a:spcAft>
              <a:buNone/>
            </a:pPr>
            <a:r>
              <a:rPr lang="ro-RO" sz="2000" b="1" dirty="0"/>
              <a:t>Guvernului Republicii Moldova</a:t>
            </a:r>
          </a:p>
          <a:p>
            <a:pPr marL="0" indent="0" algn="ctr">
              <a:spcBef>
                <a:spcPts val="600"/>
              </a:spcBef>
              <a:spcAft>
                <a:spcPts val="600"/>
              </a:spcAft>
              <a:buNone/>
            </a:pPr>
            <a:r>
              <a:rPr lang="ro-RO" sz="2000" b="1" dirty="0"/>
              <a:t>pentru sprijinul acordat și pentru implicarea activă</a:t>
            </a:r>
            <a:br>
              <a:rPr lang="ro-RO" sz="2000" b="1" dirty="0"/>
            </a:br>
            <a:r>
              <a:rPr lang="ro-RO" sz="2000" b="1" dirty="0"/>
              <a:t>în dezvoltarea localității noastre</a:t>
            </a:r>
            <a:endParaRPr lang="ro-RO" sz="2000" dirty="0"/>
          </a:p>
          <a:p>
            <a:pPr marL="2962275" algn="ctr">
              <a:spcBef>
                <a:spcPts val="600"/>
              </a:spcBef>
              <a:spcAft>
                <a:spcPts val="600"/>
              </a:spcAft>
              <a:buNone/>
            </a:pPr>
            <a:r>
              <a:rPr lang="ro-RO" sz="1600" dirty="0"/>
              <a:t>Bravicea, 2026		</a:t>
            </a:r>
            <a:r>
              <a:rPr lang="ro-RO" sz="1600" dirty="0">
                <a:hlinkClick r:id="rId2"/>
              </a:rPr>
              <a:t>https://bravicea-calarasi.md/</a:t>
            </a:r>
            <a:endParaRPr lang="ro-RO" sz="1600" dirty="0"/>
          </a:p>
        </p:txBody>
      </p:sp>
    </p:spTree>
    <p:extLst>
      <p:ext uri="{BB962C8B-B14F-4D97-AF65-F5344CB8AC3E}">
        <p14:creationId xmlns:p14="http://schemas.microsoft.com/office/powerpoint/2010/main" val="2299128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9C573C9C-81EC-27DB-D6CE-25AD2530D023}"/>
              </a:ext>
            </a:extLst>
          </p:cNvPr>
          <p:cNvSpPr>
            <a:spLocks noGrp="1"/>
          </p:cNvSpPr>
          <p:nvPr>
            <p:ph type="title"/>
          </p:nvPr>
        </p:nvSpPr>
        <p:spPr>
          <a:xfrm>
            <a:off x="457200" y="157317"/>
            <a:ext cx="8229600" cy="737420"/>
          </a:xfrm>
          <a:solidFill>
            <a:srgbClr val="0046AE">
              <a:alpha val="25000"/>
            </a:srgbClr>
          </a:solidFill>
        </p:spPr>
        <p:txBody>
          <a:bodyPr>
            <a:normAutofit fontScale="90000"/>
          </a:bodyPr>
          <a:lstStyle/>
          <a:p>
            <a:br>
              <a:rPr lang="ro-MD" sz="3600" b="1" dirty="0">
                <a:cs typeface="Times New Roman" panose="02020603050405020304" pitchFamily="18" charset="0"/>
              </a:rPr>
            </a:br>
            <a:r>
              <a:rPr lang="ro-MD" sz="2200" b="1" dirty="0">
                <a:solidFill>
                  <a:schemeClr val="tx1">
                    <a:lumMod val="95000"/>
                    <a:lumOff val="5000"/>
                  </a:schemeClr>
                </a:solidFill>
                <a:cs typeface="Times New Roman" panose="02020603050405020304" pitchFamily="18" charset="0"/>
              </a:rPr>
              <a:t>Încasări la Bugetul APL  Bravicea (2025)</a:t>
            </a:r>
            <a:br>
              <a:rPr lang="ru-RU" sz="2200" b="1" dirty="0">
                <a:solidFill>
                  <a:schemeClr val="tx1">
                    <a:lumMod val="95000"/>
                    <a:lumOff val="5000"/>
                  </a:schemeClr>
                </a:solidFill>
                <a:cs typeface="Times New Roman" panose="02020603050405020304" pitchFamily="18" charset="0"/>
              </a:rPr>
            </a:br>
            <a:r>
              <a:rPr lang="ro-MD" sz="2200" b="1" dirty="0">
                <a:solidFill>
                  <a:schemeClr val="tx1">
                    <a:lumMod val="95000"/>
                    <a:lumOff val="5000"/>
                  </a:schemeClr>
                </a:solidFill>
                <a:cs typeface="Times New Roman" panose="02020603050405020304" pitchFamily="18" charset="0"/>
              </a:rPr>
              <a:t>de la prestarea serviciilor cu plată: 767,5 </a:t>
            </a:r>
            <a:r>
              <a:rPr lang="ro-RO" sz="2200" b="1" dirty="0">
                <a:solidFill>
                  <a:schemeClr val="tx1">
                    <a:lumMod val="95000"/>
                    <a:lumOff val="5000"/>
                  </a:schemeClr>
                </a:solidFill>
                <a:cs typeface="Times New Roman" panose="02020603050405020304" pitchFamily="18" charset="0"/>
              </a:rPr>
              <a:t>mii lei </a:t>
            </a:r>
            <a:br>
              <a:rPr lang="ro-MD" sz="2700" b="1" dirty="0">
                <a:cs typeface="Times New Roman" panose="02020603050405020304" pitchFamily="18" charset="0"/>
              </a:rPr>
            </a:br>
            <a:endParaRPr lang="ro-RO" sz="2700" dirty="0"/>
          </a:p>
        </p:txBody>
      </p:sp>
      <p:sp>
        <p:nvSpPr>
          <p:cNvPr id="3" name="Hexagon 2">
            <a:extLst>
              <a:ext uri="{FF2B5EF4-FFF2-40B4-BE49-F238E27FC236}">
                <a16:creationId xmlns:a16="http://schemas.microsoft.com/office/drawing/2014/main" id="{54599BF7-CF25-D78B-93E3-7BE8F93F3302}"/>
              </a:ext>
            </a:extLst>
          </p:cNvPr>
          <p:cNvSpPr/>
          <p:nvPr/>
        </p:nvSpPr>
        <p:spPr>
          <a:xfrm>
            <a:off x="137652" y="1071717"/>
            <a:ext cx="3529781" cy="5628966"/>
          </a:xfrm>
          <a:prstGeom prst="hexagon">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o-RO" b="1" dirty="0">
                <a:solidFill>
                  <a:schemeClr val="tx1"/>
                </a:solidFill>
              </a:rPr>
              <a:t>PRIMĂRIA</a:t>
            </a:r>
          </a:p>
          <a:p>
            <a:pPr algn="ctr"/>
            <a:endParaRPr lang="ro-RO" b="1" dirty="0">
              <a:solidFill>
                <a:schemeClr val="tx1"/>
              </a:solidFill>
            </a:endParaRPr>
          </a:p>
          <a:p>
            <a:pPr marL="285750" indent="-285750">
              <a:buFont typeface="Wingdings" panose="05000000000000000000" pitchFamily="2" charset="2"/>
              <a:buChar char="v"/>
            </a:pPr>
            <a:r>
              <a:rPr lang="ro-RO" b="1" dirty="0">
                <a:solidFill>
                  <a:schemeClr val="tx1"/>
                </a:solidFill>
              </a:rPr>
              <a:t>Taxa pentru certificate și alte servicii: 51,4 mii lei;</a:t>
            </a:r>
          </a:p>
          <a:p>
            <a:pPr marL="285750" indent="-285750">
              <a:buFont typeface="Wingdings" panose="05000000000000000000" pitchFamily="2" charset="2"/>
              <a:buChar char="v"/>
            </a:pPr>
            <a:r>
              <a:rPr lang="ro-RO" b="1" dirty="0">
                <a:solidFill>
                  <a:schemeClr val="tx1"/>
                </a:solidFill>
              </a:rPr>
              <a:t>Taxa pentru consumul de apă</a:t>
            </a:r>
            <a:br>
              <a:rPr lang="ro-RO" b="1" dirty="0">
                <a:solidFill>
                  <a:schemeClr val="tx1"/>
                </a:solidFill>
              </a:rPr>
            </a:br>
            <a:r>
              <a:rPr lang="ro-RO" b="1" dirty="0">
                <a:solidFill>
                  <a:schemeClr val="tx1"/>
                </a:solidFill>
              </a:rPr>
              <a:t>(4 fântâni arteziene):</a:t>
            </a:r>
          </a:p>
          <a:p>
            <a:r>
              <a:rPr lang="ro-RO" b="1" dirty="0">
                <a:solidFill>
                  <a:schemeClr val="tx1"/>
                </a:solidFill>
              </a:rPr>
              <a:t>       247,5 mii lei;</a:t>
            </a:r>
          </a:p>
          <a:p>
            <a:pPr marL="285750" indent="-285750">
              <a:buFont typeface="Wingdings" panose="05000000000000000000" pitchFamily="2" charset="2"/>
              <a:buChar char="v"/>
            </a:pPr>
            <a:r>
              <a:rPr lang="ro-RO" b="1" dirty="0">
                <a:solidFill>
                  <a:schemeClr val="tx1"/>
                </a:solidFill>
              </a:rPr>
              <a:t>Taxa de piață:          11,3 mii lei;</a:t>
            </a:r>
          </a:p>
          <a:p>
            <a:pPr marL="285750" indent="-285750">
              <a:buFont typeface="Wingdings" panose="05000000000000000000" pitchFamily="2" charset="2"/>
              <a:buChar char="v"/>
            </a:pPr>
            <a:r>
              <a:rPr lang="ro-RO" b="1" dirty="0">
                <a:solidFill>
                  <a:schemeClr val="tx1"/>
                </a:solidFill>
              </a:rPr>
              <a:t>Prestarea serviciilor cu excavatorul:        - 21 persoane fizice</a:t>
            </a:r>
          </a:p>
          <a:p>
            <a:r>
              <a:rPr lang="ro-RO" b="1" dirty="0">
                <a:solidFill>
                  <a:schemeClr val="tx1"/>
                </a:solidFill>
              </a:rPr>
              <a:t>      - 18,4 mii lei.</a:t>
            </a:r>
          </a:p>
        </p:txBody>
      </p:sp>
      <p:sp>
        <p:nvSpPr>
          <p:cNvPr id="4" name="Hexagon 3">
            <a:extLst>
              <a:ext uri="{FF2B5EF4-FFF2-40B4-BE49-F238E27FC236}">
                <a16:creationId xmlns:a16="http://schemas.microsoft.com/office/drawing/2014/main" id="{973B7D36-8758-8FC7-B0FD-BA1CE763EC0A}"/>
              </a:ext>
            </a:extLst>
          </p:cNvPr>
          <p:cNvSpPr/>
          <p:nvPr/>
        </p:nvSpPr>
        <p:spPr>
          <a:xfrm>
            <a:off x="3372466" y="1071717"/>
            <a:ext cx="2770238" cy="2625213"/>
          </a:xfrm>
          <a:prstGeom prst="hexagon">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o-RO" b="1" dirty="0">
                <a:solidFill>
                  <a:schemeClr val="tx1"/>
                </a:solidFill>
              </a:rPr>
              <a:t>GRĂDINIȚA</a:t>
            </a:r>
          </a:p>
          <a:p>
            <a:pPr algn="ctr"/>
            <a:endParaRPr lang="ro-RO" b="1" dirty="0">
              <a:solidFill>
                <a:schemeClr val="tx1"/>
              </a:solidFill>
            </a:endParaRPr>
          </a:p>
          <a:p>
            <a:pPr marL="285750" indent="-285750" algn="ctr">
              <a:buFont typeface="Wingdings" panose="05000000000000000000" pitchFamily="2" charset="2"/>
              <a:buChar char="v"/>
            </a:pPr>
            <a:r>
              <a:rPr lang="ro-RO" b="1" dirty="0">
                <a:solidFill>
                  <a:schemeClr val="tx1"/>
                </a:solidFill>
              </a:rPr>
              <a:t>Plata  părinților pentru alimentarea copiilor:         237,3 mii lei</a:t>
            </a:r>
          </a:p>
        </p:txBody>
      </p:sp>
      <p:sp>
        <p:nvSpPr>
          <p:cNvPr id="5" name="Hexagon 4">
            <a:extLst>
              <a:ext uri="{FF2B5EF4-FFF2-40B4-BE49-F238E27FC236}">
                <a16:creationId xmlns:a16="http://schemas.microsoft.com/office/drawing/2014/main" id="{966F05EF-C8B9-65BE-9EA4-3FD34BB3806D}"/>
              </a:ext>
            </a:extLst>
          </p:cNvPr>
          <p:cNvSpPr/>
          <p:nvPr/>
        </p:nvSpPr>
        <p:spPr>
          <a:xfrm>
            <a:off x="6142703" y="1071717"/>
            <a:ext cx="2770237" cy="2625213"/>
          </a:xfrm>
          <a:prstGeom prst="hexagon">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o-RO" b="1" dirty="0">
                <a:solidFill>
                  <a:schemeClr val="tx1"/>
                </a:solidFill>
              </a:rPr>
              <a:t>ȘCOALA DE ARTE</a:t>
            </a:r>
          </a:p>
          <a:p>
            <a:pPr algn="ctr"/>
            <a:endParaRPr lang="ro-RO" b="1" dirty="0">
              <a:solidFill>
                <a:schemeClr val="tx1"/>
              </a:solidFill>
            </a:endParaRPr>
          </a:p>
          <a:p>
            <a:pPr marL="285750" indent="-285750" algn="ctr">
              <a:buFont typeface="Wingdings" panose="05000000000000000000" pitchFamily="2" charset="2"/>
              <a:buChar char="v"/>
            </a:pPr>
            <a:r>
              <a:rPr lang="ro-RO" b="1" dirty="0">
                <a:solidFill>
                  <a:schemeClr val="tx1"/>
                </a:solidFill>
              </a:rPr>
              <a:t>Taxa pentru studii:</a:t>
            </a:r>
          </a:p>
          <a:p>
            <a:pPr algn="ctr"/>
            <a:r>
              <a:rPr lang="ro-RO" b="1" dirty="0">
                <a:solidFill>
                  <a:schemeClr val="tx1"/>
                </a:solidFill>
              </a:rPr>
              <a:t>111,6 mii lei</a:t>
            </a:r>
          </a:p>
        </p:txBody>
      </p:sp>
      <p:sp>
        <p:nvSpPr>
          <p:cNvPr id="6" name="Hexagon 5">
            <a:extLst>
              <a:ext uri="{FF2B5EF4-FFF2-40B4-BE49-F238E27FC236}">
                <a16:creationId xmlns:a16="http://schemas.microsoft.com/office/drawing/2014/main" id="{DC795E73-061C-958D-C20C-2615318015A3}"/>
              </a:ext>
            </a:extLst>
          </p:cNvPr>
          <p:cNvSpPr/>
          <p:nvPr/>
        </p:nvSpPr>
        <p:spPr>
          <a:xfrm>
            <a:off x="3372466" y="3873910"/>
            <a:ext cx="2770238" cy="2826773"/>
          </a:xfrm>
          <a:prstGeom prst="hexagon">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o-RO" b="1" dirty="0">
                <a:solidFill>
                  <a:schemeClr val="tx1"/>
                </a:solidFill>
              </a:rPr>
              <a:t>CENTRUL CULTURAL</a:t>
            </a:r>
          </a:p>
          <a:p>
            <a:pPr algn="ctr"/>
            <a:endParaRPr lang="ro-RO" b="1" dirty="0">
              <a:solidFill>
                <a:schemeClr val="tx1"/>
              </a:solidFill>
            </a:endParaRPr>
          </a:p>
          <a:p>
            <a:pPr marL="285750" indent="-285750">
              <a:buFont typeface="Wingdings" panose="05000000000000000000" pitchFamily="2" charset="2"/>
              <a:buChar char="v"/>
            </a:pPr>
            <a:r>
              <a:rPr lang="ro-RO" b="1" dirty="0">
                <a:solidFill>
                  <a:schemeClr val="tx1"/>
                </a:solidFill>
              </a:rPr>
              <a:t>Locațiunea (arenda) localului:             89,4 mii lei</a:t>
            </a:r>
          </a:p>
          <a:p>
            <a:endParaRPr lang="ro-RO" b="1" dirty="0">
              <a:solidFill>
                <a:schemeClr val="tx1"/>
              </a:solidFill>
            </a:endParaRPr>
          </a:p>
          <a:p>
            <a:pPr algn="ctr"/>
            <a:endParaRPr lang="ro-RO" dirty="0"/>
          </a:p>
        </p:txBody>
      </p:sp>
      <p:sp>
        <p:nvSpPr>
          <p:cNvPr id="7" name="Hexagon 6">
            <a:extLst>
              <a:ext uri="{FF2B5EF4-FFF2-40B4-BE49-F238E27FC236}">
                <a16:creationId xmlns:a16="http://schemas.microsoft.com/office/drawing/2014/main" id="{AA02C154-3F7F-F6B2-8E20-F8ABD89A5403}"/>
              </a:ext>
            </a:extLst>
          </p:cNvPr>
          <p:cNvSpPr/>
          <p:nvPr/>
        </p:nvSpPr>
        <p:spPr>
          <a:xfrm>
            <a:off x="6157452" y="3873910"/>
            <a:ext cx="2770238" cy="2826772"/>
          </a:xfrm>
          <a:prstGeom prst="hexagon">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o-RO" b="1" dirty="0">
                <a:solidFill>
                  <a:schemeClr val="tx1"/>
                </a:solidFill>
              </a:rPr>
              <a:t>BIBLIOTECA PUBLICĂ</a:t>
            </a:r>
          </a:p>
          <a:p>
            <a:pPr algn="ctr"/>
            <a:endParaRPr lang="ro-RO" b="1" dirty="0">
              <a:solidFill>
                <a:schemeClr val="tx1"/>
              </a:solidFill>
            </a:endParaRPr>
          </a:p>
          <a:p>
            <a:pPr marL="285750" indent="-285750" algn="ctr">
              <a:buFont typeface="Wingdings" panose="05000000000000000000" pitchFamily="2" charset="2"/>
              <a:buChar char="v"/>
            </a:pPr>
            <a:r>
              <a:rPr lang="ro-RO" b="1" dirty="0">
                <a:solidFill>
                  <a:schemeClr val="tx1"/>
                </a:solidFill>
              </a:rPr>
              <a:t>Imprimare,</a:t>
            </a:r>
          </a:p>
          <a:p>
            <a:pPr algn="ctr"/>
            <a:r>
              <a:rPr lang="ro-RO" b="1" dirty="0">
                <a:solidFill>
                  <a:schemeClr val="tx1"/>
                </a:solidFill>
              </a:rPr>
              <a:t>copiere:            0,6 mii lei</a:t>
            </a:r>
          </a:p>
        </p:txBody>
      </p:sp>
    </p:spTree>
    <p:extLst>
      <p:ext uri="{BB962C8B-B14F-4D97-AF65-F5344CB8AC3E}">
        <p14:creationId xmlns:p14="http://schemas.microsoft.com/office/powerpoint/2010/main" val="3801104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340239B4-003E-41C2-680A-39D6656EED5E}"/>
              </a:ext>
            </a:extLst>
          </p:cNvPr>
          <p:cNvSpPr>
            <a:spLocks noGrp="1"/>
          </p:cNvSpPr>
          <p:nvPr>
            <p:ph type="title"/>
          </p:nvPr>
        </p:nvSpPr>
        <p:spPr>
          <a:xfrm>
            <a:off x="519952" y="274638"/>
            <a:ext cx="8166847" cy="523221"/>
          </a:xfrm>
          <a:solidFill>
            <a:schemeClr val="accent6">
              <a:lumMod val="20000"/>
              <a:lumOff val="80000"/>
            </a:schemeClr>
          </a:solidFill>
        </p:spPr>
        <p:txBody>
          <a:bodyPr>
            <a:normAutofit/>
          </a:bodyPr>
          <a:lstStyle/>
          <a:p>
            <a:r>
              <a:rPr lang="ro-RO" sz="2400" b="1" dirty="0">
                <a:latin typeface="+mn-lt"/>
              </a:rPr>
              <a:t>Activitatea Primăriei – 2025</a:t>
            </a:r>
          </a:p>
        </p:txBody>
      </p:sp>
      <p:sp>
        <p:nvSpPr>
          <p:cNvPr id="3" name="Substituent conținut 2">
            <a:extLst>
              <a:ext uri="{FF2B5EF4-FFF2-40B4-BE49-F238E27FC236}">
                <a16:creationId xmlns:a16="http://schemas.microsoft.com/office/drawing/2014/main" id="{9E17E518-6B27-486B-05FC-3D152AA41B68}"/>
              </a:ext>
            </a:extLst>
          </p:cNvPr>
          <p:cNvSpPr>
            <a:spLocks noGrp="1"/>
          </p:cNvSpPr>
          <p:nvPr>
            <p:ph sz="half" idx="1"/>
          </p:nvPr>
        </p:nvSpPr>
        <p:spPr>
          <a:xfrm>
            <a:off x="519951" y="977152"/>
            <a:ext cx="3971363" cy="5606210"/>
          </a:xfrm>
          <a:solidFill>
            <a:schemeClr val="accent6">
              <a:lumMod val="20000"/>
              <a:lumOff val="80000"/>
            </a:schemeClr>
          </a:solidFill>
        </p:spPr>
        <p:txBody>
          <a:bodyPr>
            <a:normAutofit/>
          </a:bodyPr>
          <a:lstStyle/>
          <a:p>
            <a:r>
              <a:rPr lang="ro-RO" sz="1600" b="1" dirty="0"/>
              <a:t>Buget planificat: 3 168,1 mii lei</a:t>
            </a:r>
          </a:p>
          <a:p>
            <a:r>
              <a:rPr lang="ro-RO" sz="1600" b="1" dirty="0"/>
              <a:t>Buget executat: 3 031,2 mii lei</a:t>
            </a:r>
          </a:p>
          <a:p>
            <a:endParaRPr lang="ro-RO" sz="1600" b="1" dirty="0"/>
          </a:p>
          <a:p>
            <a:r>
              <a:rPr lang="ro-RO" sz="1400" b="1" dirty="0"/>
              <a:t>Cheltuieli de personal: 2 234,7 mii lei;</a:t>
            </a:r>
          </a:p>
          <a:p>
            <a:r>
              <a:rPr lang="ro-RO" sz="1400" b="1" dirty="0"/>
              <a:t>Servicii: 215,4 mii lei;</a:t>
            </a:r>
          </a:p>
          <a:p>
            <a:r>
              <a:rPr lang="ro-RO" sz="1400" b="1" dirty="0"/>
              <a:t>Indemnizația pentru incapacitatea temporală de muncă: 12,8 mii lei;</a:t>
            </a:r>
          </a:p>
          <a:p>
            <a:r>
              <a:rPr lang="ro-RO" sz="1400" b="1" dirty="0"/>
              <a:t>Alte cheltuieli curente: 16,4 mii lei;</a:t>
            </a:r>
          </a:p>
          <a:p>
            <a:r>
              <a:rPr lang="ro-RO" sz="1400" b="1" dirty="0"/>
              <a:t>Cheltuieli capitale pentru lucrări topografice și de geodezie: 112,4 mii lei;</a:t>
            </a:r>
          </a:p>
          <a:p>
            <a:r>
              <a:rPr lang="ro-RO" sz="1400" b="1" dirty="0"/>
              <a:t>Contribuția APL la Proiectul „Energie regenerabilă - siguranță energetică și oportunități de dezvoltare durabilă pentru serviciile și instituțiile publice”:  33,0 mii lei;</a:t>
            </a:r>
          </a:p>
          <a:p>
            <a:r>
              <a:rPr lang="ro-RO" sz="1400" b="1" dirty="0"/>
              <a:t>Plan urbanistic: 18,5 mii lei;</a:t>
            </a:r>
          </a:p>
          <a:p>
            <a:r>
              <a:rPr lang="ro-RO" sz="1400" b="1" dirty="0"/>
              <a:t>Aparat de înșurubat: 4,0 mii lei;</a:t>
            </a:r>
          </a:p>
          <a:p>
            <a:r>
              <a:rPr lang="ro-RO" sz="1400" b="1" dirty="0"/>
              <a:t>Calculatoare, laptop: 44,2 mii lei;</a:t>
            </a:r>
          </a:p>
          <a:p>
            <a:r>
              <a:rPr lang="ro-RO" sz="1400" b="1" dirty="0"/>
              <a:t>Imprimantă: 5, 7 mii lei</a:t>
            </a:r>
          </a:p>
          <a:p>
            <a:r>
              <a:rPr lang="ro-RO" sz="1400" b="1" dirty="0"/>
              <a:t>Mașini de tuns iarba: 17,8 mii lei;</a:t>
            </a:r>
          </a:p>
          <a:p>
            <a:r>
              <a:rPr lang="ro-RO" sz="1400" b="1" dirty="0"/>
              <a:t>Pompă: 9,0 mii lei;</a:t>
            </a:r>
          </a:p>
          <a:p>
            <a:r>
              <a:rPr lang="ro-RO" sz="1400" b="1" dirty="0"/>
              <a:t>Spălător de înaltă presiune: 8,5 mii lei;</a:t>
            </a:r>
          </a:p>
          <a:p>
            <a:endParaRPr lang="ro-RO" sz="1600" dirty="0"/>
          </a:p>
        </p:txBody>
      </p:sp>
      <p:sp>
        <p:nvSpPr>
          <p:cNvPr id="4" name="Substituent conținut 3">
            <a:extLst>
              <a:ext uri="{FF2B5EF4-FFF2-40B4-BE49-F238E27FC236}">
                <a16:creationId xmlns:a16="http://schemas.microsoft.com/office/drawing/2014/main" id="{5E4CCF0B-DD51-51D7-D0B6-116ADAF01BFE}"/>
              </a:ext>
            </a:extLst>
          </p:cNvPr>
          <p:cNvSpPr>
            <a:spLocks noGrp="1"/>
          </p:cNvSpPr>
          <p:nvPr>
            <p:ph sz="half" idx="2"/>
          </p:nvPr>
        </p:nvSpPr>
        <p:spPr>
          <a:xfrm>
            <a:off x="4876802" y="977153"/>
            <a:ext cx="3747247" cy="5606209"/>
          </a:xfrm>
          <a:solidFill>
            <a:schemeClr val="accent6">
              <a:lumMod val="20000"/>
              <a:lumOff val="80000"/>
            </a:schemeClr>
          </a:solidFill>
        </p:spPr>
        <p:txBody>
          <a:bodyPr>
            <a:normAutofit/>
          </a:bodyPr>
          <a:lstStyle/>
          <a:p>
            <a:r>
              <a:rPr lang="ro-RO" sz="1400" b="1" dirty="0"/>
              <a:t>Sistem video: 9,8 mii lei;</a:t>
            </a:r>
          </a:p>
          <a:p>
            <a:r>
              <a:rPr lang="ro-RO" sz="1400" b="1" dirty="0"/>
              <a:t>Sapă de finisare (</a:t>
            </a:r>
            <a:r>
              <a:rPr lang="ro-RO" sz="1400" b="1" dirty="0" err="1"/>
              <a:t>autonivelantă</a:t>
            </a:r>
            <a:r>
              <a:rPr lang="ro-RO" sz="1400" b="1" dirty="0"/>
              <a:t>): 9,1 mii lei;</a:t>
            </a:r>
          </a:p>
          <a:p>
            <a:r>
              <a:rPr lang="ro-RO" sz="1400" b="1" dirty="0"/>
              <a:t>Combustibil: 66,6 mii lei</a:t>
            </a:r>
          </a:p>
          <a:p>
            <a:r>
              <a:rPr lang="ro-RO" sz="1400" b="1" dirty="0"/>
              <a:t>Piese de schimb: 33,1 mii lei;</a:t>
            </a:r>
          </a:p>
          <a:p>
            <a:r>
              <a:rPr lang="ro-RO" sz="1400" b="1" dirty="0"/>
              <a:t>Materiale de uz gospodăresc și rechizite                           de birou: 22,4 mii lei;</a:t>
            </a:r>
          </a:p>
          <a:p>
            <a:r>
              <a:rPr lang="ro-RO" sz="1400" b="1" dirty="0"/>
              <a:t>Materiale de construcție: 56,4 mii lei;</a:t>
            </a:r>
          </a:p>
          <a:p>
            <a:r>
              <a:rPr lang="ro-RO" sz="1400" b="1" dirty="0"/>
              <a:t>Alte materiale: 93,9 mii lei;</a:t>
            </a:r>
          </a:p>
          <a:p>
            <a:r>
              <a:rPr lang="ro-RO" sz="1400" b="1" dirty="0"/>
              <a:t>Coasă mecanică: 7,5 mii lei.</a:t>
            </a:r>
          </a:p>
          <a:p>
            <a:pPr marL="0" indent="0">
              <a:buNone/>
            </a:pPr>
            <a:endParaRPr lang="ro-RO" dirty="0"/>
          </a:p>
        </p:txBody>
      </p:sp>
      <p:pic>
        <p:nvPicPr>
          <p:cNvPr id="6" name="Imagine 5">
            <a:extLst>
              <a:ext uri="{FF2B5EF4-FFF2-40B4-BE49-F238E27FC236}">
                <a16:creationId xmlns:a16="http://schemas.microsoft.com/office/drawing/2014/main" id="{2C1F75B6-010D-45A0-B259-789D56972876}"/>
              </a:ext>
            </a:extLst>
          </p:cNvPr>
          <p:cNvPicPr>
            <a:picLocks noChangeAspect="1"/>
          </p:cNvPicPr>
          <p:nvPr/>
        </p:nvPicPr>
        <p:blipFill>
          <a:blip r:embed="rId2"/>
          <a:stretch>
            <a:fillRect/>
          </a:stretch>
        </p:blipFill>
        <p:spPr>
          <a:xfrm>
            <a:off x="5001054" y="3818965"/>
            <a:ext cx="3605220" cy="2402541"/>
          </a:xfrm>
          <a:prstGeom prst="rect">
            <a:avLst/>
          </a:prstGeom>
        </p:spPr>
      </p:pic>
    </p:spTree>
    <p:extLst>
      <p:ext uri="{BB962C8B-B14F-4D97-AF65-F5344CB8AC3E}">
        <p14:creationId xmlns:p14="http://schemas.microsoft.com/office/powerpoint/2010/main" val="396333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8B34D46C-089A-45B7-9F86-C83554F1BD7A}"/>
              </a:ext>
            </a:extLst>
          </p:cNvPr>
          <p:cNvSpPr>
            <a:spLocks noGrp="1"/>
          </p:cNvSpPr>
          <p:nvPr>
            <p:ph type="title"/>
          </p:nvPr>
        </p:nvSpPr>
        <p:spPr>
          <a:xfrm>
            <a:off x="286871" y="274638"/>
            <a:ext cx="8399929" cy="457199"/>
          </a:xfrm>
          <a:solidFill>
            <a:schemeClr val="accent5">
              <a:lumMod val="20000"/>
              <a:lumOff val="80000"/>
            </a:schemeClr>
          </a:solidFill>
        </p:spPr>
        <p:txBody>
          <a:bodyPr>
            <a:noAutofit/>
          </a:bodyPr>
          <a:lstStyle/>
          <a:p>
            <a:r>
              <a:rPr lang="ro-RO" sz="2400" b="1" dirty="0">
                <a:latin typeface="+mn-lt"/>
              </a:rPr>
              <a:t>Activitatea secretarului Consiliului Local - 2025</a:t>
            </a:r>
            <a:endParaRPr lang="ro-RO" sz="2400" dirty="0"/>
          </a:p>
        </p:txBody>
      </p:sp>
      <p:sp>
        <p:nvSpPr>
          <p:cNvPr id="3" name="Substituent conținut 2">
            <a:extLst>
              <a:ext uri="{FF2B5EF4-FFF2-40B4-BE49-F238E27FC236}">
                <a16:creationId xmlns:a16="http://schemas.microsoft.com/office/drawing/2014/main" id="{8F2DBC3B-EC0E-40CC-93BB-E3C8F04FBA49}"/>
              </a:ext>
            </a:extLst>
          </p:cNvPr>
          <p:cNvSpPr>
            <a:spLocks noGrp="1"/>
          </p:cNvSpPr>
          <p:nvPr>
            <p:ph sz="half" idx="1"/>
          </p:nvPr>
        </p:nvSpPr>
        <p:spPr>
          <a:xfrm>
            <a:off x="286871" y="986118"/>
            <a:ext cx="4208929" cy="5140046"/>
          </a:xfrm>
          <a:solidFill>
            <a:schemeClr val="accent5">
              <a:lumMod val="20000"/>
              <a:lumOff val="80000"/>
            </a:schemeClr>
          </a:solidFill>
        </p:spPr>
        <p:txBody>
          <a:bodyPr>
            <a:normAutofit/>
          </a:bodyPr>
          <a:lstStyle/>
          <a:p>
            <a:r>
              <a:rPr lang="ro-RO" sz="1400" b="1" dirty="0"/>
              <a:t>Secretarul Consiliului local este responsabil de legalitatea, transparența și organizarea activității consiliului, având principalele atribuții:</a:t>
            </a:r>
          </a:p>
          <a:p>
            <a:r>
              <a:rPr lang="ro-RO" sz="1400" b="1" dirty="0"/>
              <a:t> Asigurarea legalității actelor;</a:t>
            </a:r>
          </a:p>
          <a:p>
            <a:r>
              <a:rPr lang="ro-RO" sz="1400" b="1" dirty="0"/>
              <a:t>Organizarea ședințelor Consiliului local;</a:t>
            </a:r>
          </a:p>
          <a:p>
            <a:r>
              <a:rPr lang="ro-RO" sz="1400" b="1" dirty="0"/>
              <a:t>Evidența și documentarea ședințelor;</a:t>
            </a:r>
          </a:p>
          <a:p>
            <a:r>
              <a:rPr lang="ro-RO" sz="1400" b="1" dirty="0"/>
              <a:t>Contrasemnarea deciziilor;</a:t>
            </a:r>
          </a:p>
          <a:p>
            <a:r>
              <a:rPr lang="ro-RO" sz="1400" b="1" dirty="0"/>
              <a:t>Publicitatea actelor;</a:t>
            </a:r>
          </a:p>
          <a:p>
            <a:r>
              <a:rPr lang="ro-RO" sz="1400" b="1" dirty="0"/>
              <a:t>Activitatea juridică și consultativă;</a:t>
            </a:r>
          </a:p>
          <a:p>
            <a:r>
              <a:rPr lang="ro-RO" sz="1400" b="1" dirty="0"/>
              <a:t>Gestionarea documentelor și arhivei;</a:t>
            </a:r>
          </a:p>
          <a:p>
            <a:r>
              <a:rPr lang="ro-RO" sz="1400" b="1" dirty="0"/>
              <a:t>Alte atribuții administrative.</a:t>
            </a:r>
          </a:p>
          <a:p>
            <a:pPr marL="0" indent="0">
              <a:buNone/>
            </a:pPr>
            <a:endParaRPr lang="ro-RO" sz="1400" b="1" i="1" u="sng" dirty="0"/>
          </a:p>
          <a:p>
            <a:pPr marL="0" indent="0">
              <a:buNone/>
            </a:pPr>
            <a:r>
              <a:rPr lang="ro-RO" sz="1400" b="1" i="1" dirty="0"/>
              <a:t>             </a:t>
            </a:r>
            <a:r>
              <a:rPr lang="ro-RO" sz="1600" b="1" i="1" dirty="0"/>
              <a:t>Au fost convocate și s-au desfășurat:</a:t>
            </a:r>
          </a:p>
          <a:p>
            <a:pPr>
              <a:buFont typeface="Wingdings" panose="05000000000000000000" pitchFamily="2" charset="2"/>
              <a:buChar char="v"/>
            </a:pPr>
            <a:r>
              <a:rPr lang="ro-RO" sz="1400" b="1" dirty="0"/>
              <a:t>Ședințe ale Consiliului sătesc Bravicea: 4 ordinare și 7 extraordinare;</a:t>
            </a:r>
          </a:p>
          <a:p>
            <a:pPr>
              <a:buFont typeface="Wingdings" panose="05000000000000000000" pitchFamily="2" charset="2"/>
              <a:buChar char="v"/>
            </a:pPr>
            <a:r>
              <a:rPr lang="ro-RO" sz="1400" b="1" dirty="0"/>
              <a:t>Au fost adoptate 152 decizii ale Consiliului Local; </a:t>
            </a:r>
          </a:p>
          <a:p>
            <a:pPr>
              <a:buFont typeface="Wingdings" panose="05000000000000000000" pitchFamily="2" charset="2"/>
              <a:buChar char="v"/>
            </a:pPr>
            <a:r>
              <a:rPr lang="ro-RO" sz="1400" b="1" dirty="0"/>
              <a:t>Au fost emise de către primar 136 dispoziții de bază și 172 dispoziții privind relațiile de muncă;</a:t>
            </a:r>
          </a:p>
          <a:p>
            <a:pPr>
              <a:buFont typeface="Wingdings" panose="05000000000000000000" pitchFamily="2" charset="2"/>
              <a:buChar char="v"/>
            </a:pPr>
            <a:r>
              <a:rPr lang="ro-RO" sz="1400" b="1" dirty="0"/>
              <a:t>Au fost eliberate: 338 certificate, adeverințe, caracteristici etc.</a:t>
            </a:r>
          </a:p>
        </p:txBody>
      </p:sp>
      <p:sp>
        <p:nvSpPr>
          <p:cNvPr id="4" name="Substituent conținut 3">
            <a:extLst>
              <a:ext uri="{FF2B5EF4-FFF2-40B4-BE49-F238E27FC236}">
                <a16:creationId xmlns:a16="http://schemas.microsoft.com/office/drawing/2014/main" id="{3A1A404C-C018-4B00-A753-06445EFF6EE2}"/>
              </a:ext>
            </a:extLst>
          </p:cNvPr>
          <p:cNvSpPr>
            <a:spLocks noGrp="1"/>
          </p:cNvSpPr>
          <p:nvPr>
            <p:ph sz="half" idx="2"/>
          </p:nvPr>
        </p:nvSpPr>
        <p:spPr>
          <a:xfrm>
            <a:off x="5002306" y="986118"/>
            <a:ext cx="3514165" cy="5140045"/>
          </a:xfrm>
          <a:solidFill>
            <a:schemeClr val="accent5">
              <a:lumMod val="20000"/>
              <a:lumOff val="80000"/>
            </a:schemeClr>
          </a:solidFill>
        </p:spPr>
        <p:txBody>
          <a:bodyPr>
            <a:normAutofit/>
          </a:bodyPr>
          <a:lstStyle/>
          <a:p>
            <a:pPr marL="0" indent="0">
              <a:buNone/>
            </a:pPr>
            <a:r>
              <a:rPr lang="ro-RO" sz="1600" b="1" i="1" dirty="0"/>
              <a:t>                Au fost înregistrate: </a:t>
            </a:r>
          </a:p>
          <a:p>
            <a:pPr>
              <a:buFont typeface="Wingdings" panose="05000000000000000000" pitchFamily="2" charset="2"/>
              <a:buChar char="Ø"/>
            </a:pPr>
            <a:r>
              <a:rPr lang="ro-RO" sz="1400" b="1" dirty="0"/>
              <a:t>Acte de naștere: 12</a:t>
            </a:r>
          </a:p>
          <a:p>
            <a:pPr>
              <a:buFont typeface="Wingdings" panose="05000000000000000000" pitchFamily="2" charset="2"/>
              <a:buChar char="Ø"/>
            </a:pPr>
            <a:r>
              <a:rPr lang="ro-RO" sz="1400" b="1" dirty="0"/>
              <a:t>Acte de căsătorie: 6</a:t>
            </a:r>
          </a:p>
          <a:p>
            <a:pPr>
              <a:buFont typeface="Wingdings" panose="05000000000000000000" pitchFamily="2" charset="2"/>
              <a:buChar char="Ø"/>
            </a:pPr>
            <a:r>
              <a:rPr lang="ro-RO" sz="1400" b="1" dirty="0"/>
              <a:t>Acte de deces: 29</a:t>
            </a:r>
          </a:p>
          <a:p>
            <a:pPr>
              <a:buFont typeface="Wingdings" panose="05000000000000000000" pitchFamily="2" charset="2"/>
              <a:buChar char="Ø"/>
            </a:pPr>
            <a:r>
              <a:rPr lang="ro-RO" sz="1400" b="1" dirty="0"/>
              <a:t>Cereri de la cetățeni: 107</a:t>
            </a:r>
          </a:p>
          <a:p>
            <a:pPr>
              <a:buFont typeface="Wingdings" panose="05000000000000000000" pitchFamily="2" charset="2"/>
              <a:buChar char="Ø"/>
            </a:pPr>
            <a:r>
              <a:rPr lang="ro-RO" sz="1400" b="1" dirty="0"/>
              <a:t>Demersuri: 184</a:t>
            </a:r>
          </a:p>
          <a:p>
            <a:pPr>
              <a:buFont typeface="Wingdings" panose="05000000000000000000" pitchFamily="2" charset="2"/>
              <a:buChar char="Ø"/>
            </a:pPr>
            <a:r>
              <a:rPr lang="ro-RO" sz="1400" b="1" dirty="0"/>
              <a:t>Cu viză de reședință permanentă: 8 persoane</a:t>
            </a:r>
          </a:p>
          <a:p>
            <a:pPr>
              <a:buFont typeface="Wingdings" panose="05000000000000000000" pitchFamily="2" charset="2"/>
              <a:buChar char="Ø"/>
            </a:pPr>
            <a:endParaRPr lang="ro-RO" sz="1400" b="1" dirty="0"/>
          </a:p>
          <a:p>
            <a:pPr marL="0" indent="0">
              <a:buNone/>
            </a:pPr>
            <a:r>
              <a:rPr lang="ro-RO" sz="1600" b="1" i="1" dirty="0"/>
              <a:t>               Au fost întocmite:</a:t>
            </a:r>
          </a:p>
          <a:p>
            <a:pPr>
              <a:buFont typeface="Wingdings" panose="05000000000000000000" pitchFamily="2" charset="2"/>
              <a:buChar char="ü"/>
            </a:pPr>
            <a:r>
              <a:rPr lang="ro-RO" sz="1400" b="1" dirty="0"/>
              <a:t>Acte notariale: 38</a:t>
            </a:r>
          </a:p>
          <a:p>
            <a:pPr>
              <a:buFont typeface="Wingdings" panose="05000000000000000000" pitchFamily="2" charset="2"/>
              <a:buChar char="ü"/>
            </a:pPr>
            <a:r>
              <a:rPr lang="ro-RO" sz="1400" b="1" dirty="0"/>
              <a:t>Legalizate semnături: 11</a:t>
            </a:r>
          </a:p>
          <a:p>
            <a:pPr>
              <a:buFont typeface="Wingdings" panose="05000000000000000000" pitchFamily="2" charset="2"/>
              <a:buChar char="ü"/>
            </a:pPr>
            <a:r>
              <a:rPr lang="ro-RO" sz="1400" b="1" dirty="0"/>
              <a:t>Duplicate: 6</a:t>
            </a:r>
          </a:p>
          <a:p>
            <a:pPr>
              <a:buFont typeface="Wingdings" panose="05000000000000000000" pitchFamily="2" charset="2"/>
              <a:buChar char="ü"/>
            </a:pPr>
            <a:r>
              <a:rPr lang="ro-RO" sz="1400" b="1" dirty="0"/>
              <a:t>Procuri: 21</a:t>
            </a:r>
          </a:p>
          <a:p>
            <a:pPr marL="0" indent="0">
              <a:buNone/>
            </a:pPr>
            <a:endParaRPr lang="ro-RO" dirty="0"/>
          </a:p>
        </p:txBody>
      </p:sp>
    </p:spTree>
    <p:extLst>
      <p:ext uri="{BB962C8B-B14F-4D97-AF65-F5344CB8AC3E}">
        <p14:creationId xmlns:p14="http://schemas.microsoft.com/office/powerpoint/2010/main" val="35390500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11198</Words>
  <Application>Microsoft Office PowerPoint</Application>
  <PresentationFormat>Expunere pe ecran (4:3)</PresentationFormat>
  <Paragraphs>969</Paragraphs>
  <Slides>63</Slides>
  <Notes>1</Notes>
  <HiddenSlides>0</HiddenSlides>
  <MMClips>0</MMClips>
  <ScaleCrop>false</ScaleCrop>
  <HeadingPairs>
    <vt:vector size="6" baseType="variant">
      <vt:variant>
        <vt:lpstr>Fonturi utilizate</vt:lpstr>
      </vt:variant>
      <vt:variant>
        <vt:i4>10</vt:i4>
      </vt:variant>
      <vt:variant>
        <vt:lpstr>Temă</vt:lpstr>
      </vt:variant>
      <vt:variant>
        <vt:i4>1</vt:i4>
      </vt:variant>
      <vt:variant>
        <vt:lpstr>Titluri diapozitive</vt:lpstr>
      </vt:variant>
      <vt:variant>
        <vt:i4>63</vt:i4>
      </vt:variant>
    </vt:vector>
  </HeadingPairs>
  <TitlesOfParts>
    <vt:vector size="74" baseType="lpstr">
      <vt:lpstr>Arial</vt:lpstr>
      <vt:lpstr>Calibri</vt:lpstr>
      <vt:lpstr>inherit</vt:lpstr>
      <vt:lpstr>Onest</vt:lpstr>
      <vt:lpstr>Roboto</vt:lpstr>
      <vt:lpstr>Roboto Condensed</vt:lpstr>
      <vt:lpstr>Segoe UI Historic</vt:lpstr>
      <vt:lpstr>Symbol</vt:lpstr>
      <vt:lpstr>Times New Roman</vt:lpstr>
      <vt:lpstr>Wingdings</vt:lpstr>
      <vt:lpstr>Office Theme</vt:lpstr>
      <vt:lpstr>Republica MOLDOVA raionul CĂLĂRAȘI satul BRAVICEA  P R I M Ă R I A  RAPORT DE ACTIVITATE pentru anul 2025</vt:lpstr>
      <vt:lpstr> Obiectivele programului administrativ local 2025 </vt:lpstr>
      <vt:lpstr> Situația financiară </vt:lpstr>
      <vt:lpstr>Buget executat – 2025</vt:lpstr>
      <vt:lpstr>Transferuri executate (2025) de la Bugetul de Stat: 9 201,9 mii lei </vt:lpstr>
      <vt:lpstr>Impozite executate - 2025</vt:lpstr>
      <vt:lpstr> Încasări la Bugetul APL  Bravicea (2025) de la prestarea serviciilor cu plată: 767,5 mii lei  </vt:lpstr>
      <vt:lpstr>Activitatea Primăriei – 2025</vt:lpstr>
      <vt:lpstr>Activitatea secretarului Consiliului Local - 2025</vt:lpstr>
      <vt:lpstr>Suprafața totală a satului Bravicea: 5980,47 ha (2025)</vt:lpstr>
      <vt:lpstr> Reglementarea regimului funciar - 2025 </vt:lpstr>
      <vt:lpstr> Conform Legii regnului vegetal, nr. 239 din 08.11.2007, în anii 2024-2025 s-au determinat și efectuat lucrări tehnice în parcelele de pădure ale primăriei, conform amenajamentului silvic, pe o suprafață totală de 5,1 ha, inclusiv: </vt:lpstr>
      <vt:lpstr>Colectarea impozitelor - 2025</vt:lpstr>
      <vt:lpstr> Colectarea impozitelor și taxelor - 2025 </vt:lpstr>
      <vt:lpstr>Recrutare și încorporare - 2025</vt:lpstr>
      <vt:lpstr> Serviciul Teritorial de Salvatori și Pompieri - 2025 </vt:lpstr>
      <vt:lpstr>  Asistența socială comunitară - 2025 </vt:lpstr>
      <vt:lpstr>  Donații oferite membrilor comunității – 2025  </vt:lpstr>
      <vt:lpstr> Donații oferite APL Bravicea în anul 2025 </vt:lpstr>
      <vt:lpstr>Dezvoltarea drumurilor – 2025  Planificat: 401,7 mii lei Executat: 389,9 mii lei</vt:lpstr>
      <vt:lpstr>  Amenajarea teritoriului – 2025 Buget planificat: 154,8 mii lei    Buget executat: 151,9  mii lei  </vt:lpstr>
      <vt:lpstr> AMENAJAREA TERITORIULUI – 2025 </vt:lpstr>
      <vt:lpstr>Drum nou spre Dealul Crucii</vt:lpstr>
      <vt:lpstr>Amenajarea teritoriului-2025</vt:lpstr>
      <vt:lpstr>  Extinderea și modernizarea rețelelor de apă și iluminat stradal – 2025 </vt:lpstr>
      <vt:lpstr>Parteneriat public-privat – 2025 </vt:lpstr>
      <vt:lpstr>Campanii de salubrizare – 2025</vt:lpstr>
      <vt:lpstr>  Proiectul „Energie regenerabilă – siguranță energetică și oportunități de dezvoltare durabilă pentru serviciile și instituțiile publice din s. Bravicea”  </vt:lpstr>
      <vt:lpstr>Proiectul „Reparația și restabilirea trotuarului situat în satul Bravicea, raionul Călărași”</vt:lpstr>
      <vt:lpstr>În anul 2025, Autoritatea Publică Locală Bravicea a realizat obiective în domeniul educației și culturii, contribuind la îmbunătățirea procesului educațional și la consolidarea identității culturale a comunității.</vt:lpstr>
      <vt:lpstr> Instituția de Educație Timpurie Bravicea (Grădinița) – 2025 </vt:lpstr>
      <vt:lpstr>Grădinița - 2025</vt:lpstr>
      <vt:lpstr> Școala de Arte Bravicea – instituție de învățământ extrașcolar, 2025 </vt:lpstr>
      <vt:lpstr>Dezvoltarea instituțională și îmbunătățirea condițiilor de studiu</vt:lpstr>
      <vt:lpstr> Participarea la concursuri, expoziții și activități culturale – 2025 </vt:lpstr>
      <vt:lpstr> Centrul Cultural Bravicea – 2025 </vt:lpstr>
      <vt:lpstr>Centrul Cultural Bravicea – achiziții 2025</vt:lpstr>
      <vt:lpstr>Activitate artistică și participarea la evenimente culturale</vt:lpstr>
      <vt:lpstr> Muzeul satului Bravicea – 2025 </vt:lpstr>
      <vt:lpstr>Muzeul Satului Bravicea – activități, 2025</vt:lpstr>
      <vt:lpstr>Muzeul satului Bravicea – 2025</vt:lpstr>
      <vt:lpstr>Biblioteca Publică „George Munteanu” – 2025</vt:lpstr>
      <vt:lpstr>Biblioteca Publică „George Munteanu” – 2025</vt:lpstr>
      <vt:lpstr>Biblioteca publică – servicii și activități în 2025</vt:lpstr>
      <vt:lpstr>Evenimente comunitare-2025</vt:lpstr>
      <vt:lpstr>Activități culturale – 2025</vt:lpstr>
      <vt:lpstr>Comemorare Ștefan cel Mare și Sfânt</vt:lpstr>
      <vt:lpstr> Hramul Căruțașilor, ediția a VIII-a, 2025 DOR DE SAT ȘI DE TRADIȚII </vt:lpstr>
      <vt:lpstr>Hramul căruțașilor, ediția a VIII, 2025 – colective artistice, cupluri omagiate</vt:lpstr>
      <vt:lpstr>Hramul căruțașilor, ediția a VIII-a, 2025 – căruțe tematice</vt:lpstr>
      <vt:lpstr>Hramul căruțașilor, ediția a VIII, 2025 – căruțe tematice</vt:lpstr>
      <vt:lpstr>Hramul căruțașilor, ediția a VIII-a, 2025 – expoziții tematice</vt:lpstr>
      <vt:lpstr>Sponsorii Hramului căruțașilor, ediția a VIII-a, 2025</vt:lpstr>
      <vt:lpstr>Ziua Independenței, Ziua Limbii Române și Ziua persoanelor vârstnice - 2025</vt:lpstr>
      <vt:lpstr> Evenimente - 2025 </vt:lpstr>
      <vt:lpstr> Cultura fizică și sportul - 2025 </vt:lpstr>
      <vt:lpstr>Deschiderea Sezonului Sportiv 2025 la Bravicea</vt:lpstr>
      <vt:lpstr>Turneul național-memorial de șah „Cupa satului Bravicea”, ediția XXII-a, 2025</vt:lpstr>
      <vt:lpstr>Turneul național-memorial de șah „Cupa satului Bravicea”, 2025</vt:lpstr>
      <vt:lpstr> Clasamentul final al Turneului național-memorial de șah    „CUPA SATULUI BRAVICEA”, ediția a XXII-a, 2025 </vt:lpstr>
      <vt:lpstr> Sala de Fitness Bravicea – 2025 </vt:lpstr>
      <vt:lpstr>Acordarea ajutorului material din  Fondul de rezervă al Primăriei Bravicea</vt:lpstr>
      <vt:lpstr>Prezentare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2026-03-23T13:11:44Z</dcterms:created>
  <dcterms:modified xsi:type="dcterms:W3CDTF">2026-03-24T07:37:08Z</dcterms:modified>
  <cp:category/>
</cp:coreProperties>
</file>